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DM Sans Medium"/>
      <p:regular r:id="rId20"/>
      <p:bold r:id="rId21"/>
      <p:italic r:id="rId22"/>
      <p:boldItalic r:id="rId23"/>
    </p:embeddedFont>
    <p:embeddedFont>
      <p:font typeface="DM Sans SemiBold"/>
      <p:regular r:id="rId24"/>
      <p:bold r:id="rId25"/>
      <p:italic r:id="rId26"/>
      <p:boldItalic r:id="rId27"/>
    </p:embeddedFont>
    <p:embeddedFont>
      <p:font typeface="DM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DMSansMedium-regular.fntdata"/><Relationship Id="rId22" Type="http://schemas.openxmlformats.org/officeDocument/2006/relationships/font" Target="fonts/DMSansMedium-italic.fntdata"/><Relationship Id="rId21" Type="http://schemas.openxmlformats.org/officeDocument/2006/relationships/font" Target="fonts/DMSansMedium-bold.fntdata"/><Relationship Id="rId24" Type="http://schemas.openxmlformats.org/officeDocument/2006/relationships/font" Target="fonts/DMSansSemiBold-regular.fntdata"/><Relationship Id="rId23" Type="http://schemas.openxmlformats.org/officeDocument/2006/relationships/font" Target="fonts/DMSans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MSansSemiBold-italic.fntdata"/><Relationship Id="rId25" Type="http://schemas.openxmlformats.org/officeDocument/2006/relationships/font" Target="fonts/DMSansSemiBold-bold.fntdata"/><Relationship Id="rId28" Type="http://schemas.openxmlformats.org/officeDocument/2006/relationships/font" Target="fonts/DMSans-regular.fntdata"/><Relationship Id="rId27" Type="http://schemas.openxmlformats.org/officeDocument/2006/relationships/font" Target="fonts/DMSans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boldItalic.fntdata"/><Relationship Id="rId30" Type="http://schemas.openxmlformats.org/officeDocument/2006/relationships/font" Target="fonts/DM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23889430a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23889430a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Technological advances in robotics </a:t>
            </a:r>
            <a:endParaRPr/>
          </a:p>
          <a:p>
            <a:pPr indent="0" lvl="0" marL="0" rtl="0" algn="l">
              <a:spcBef>
                <a:spcPts val="0"/>
              </a:spcBef>
              <a:spcAft>
                <a:spcPts val="0"/>
              </a:spcAft>
              <a:buNone/>
            </a:pPr>
            <a:r>
              <a:rPr lang="es-419"/>
              <a:t>have made its use possible in new application fields like Nursing Care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23a87d2ae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23a87d2ae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The challenging problem it tries to address is a combination of two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According to the World Health Organization (2024), the global population is aging rapidly, and by 2050, the number of people aged 60 and older is expected to double to 2.1 billion, while the population aged 80 and older will triple.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By 2030, </a:t>
            </a:r>
            <a:endParaRPr/>
          </a:p>
          <a:p>
            <a:pPr indent="0" lvl="0" marL="0" rtl="0" algn="l">
              <a:spcBef>
                <a:spcPts val="0"/>
              </a:spcBef>
              <a:spcAft>
                <a:spcPts val="0"/>
              </a:spcAft>
              <a:buNone/>
            </a:pPr>
            <a:r>
              <a:rPr lang="es-419"/>
              <a:t>1 in 6 people in the world will be aged 60 years or over. </a:t>
            </a:r>
            <a:endParaRPr/>
          </a:p>
          <a:p>
            <a:pPr indent="0" lvl="0" marL="0" rtl="0" algn="l">
              <a:spcBef>
                <a:spcPts val="0"/>
              </a:spcBef>
              <a:spcAft>
                <a:spcPts val="0"/>
              </a:spcAft>
              <a:buNone/>
            </a:pPr>
            <a:r>
              <a:rPr lang="es-419"/>
              <a:t>At this time the share of the population aged 60 years and over </a:t>
            </a:r>
            <a:endParaRPr/>
          </a:p>
          <a:p>
            <a:pPr indent="0" lvl="0" marL="0" rtl="0" algn="l">
              <a:spcBef>
                <a:spcPts val="0"/>
              </a:spcBef>
              <a:spcAft>
                <a:spcPts val="0"/>
              </a:spcAft>
              <a:buNone/>
            </a:pPr>
            <a:r>
              <a:rPr lang="es-419"/>
              <a:t>will increase from </a:t>
            </a:r>
            <a:r>
              <a:rPr b="1" lang="es-419"/>
              <a:t>1 billion</a:t>
            </a:r>
            <a:r>
              <a:rPr lang="es-419"/>
              <a:t> in 2020 to </a:t>
            </a:r>
            <a:r>
              <a:rPr b="1" lang="es-419"/>
              <a:t>1.4 billion.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s-419"/>
              <a:t>By 2050, </a:t>
            </a:r>
            <a:endParaRPr/>
          </a:p>
          <a:p>
            <a:pPr indent="0" lvl="0" marL="0" rtl="0" algn="l">
              <a:spcBef>
                <a:spcPts val="0"/>
              </a:spcBef>
              <a:spcAft>
                <a:spcPts val="0"/>
              </a:spcAft>
              <a:buNone/>
            </a:pPr>
            <a:r>
              <a:rPr lang="es-419"/>
              <a:t>the world’s population of people aged </a:t>
            </a:r>
            <a:r>
              <a:rPr b="1" lang="es-419"/>
              <a:t>60 years</a:t>
            </a:r>
            <a:r>
              <a:rPr lang="es-419"/>
              <a:t> and older will double (</a:t>
            </a:r>
            <a:r>
              <a:rPr b="1" lang="es-419"/>
              <a:t>2.1 billion</a:t>
            </a:r>
            <a:r>
              <a:rPr lang="es-419"/>
              <a:t>). </a:t>
            </a:r>
            <a:endParaRPr/>
          </a:p>
          <a:p>
            <a:pPr indent="0" lvl="0" marL="0" rtl="0" algn="l">
              <a:spcBef>
                <a:spcPts val="0"/>
              </a:spcBef>
              <a:spcAft>
                <a:spcPts val="0"/>
              </a:spcAft>
              <a:buNone/>
            </a:pPr>
            <a:r>
              <a:rPr lang="es-419"/>
              <a:t>The number of persons aged </a:t>
            </a:r>
            <a:r>
              <a:rPr b="1" lang="es-419"/>
              <a:t>80 years </a:t>
            </a:r>
            <a:r>
              <a:rPr lang="es-419"/>
              <a:t>or older is expected to triple between 2020 and 2050 to reach </a:t>
            </a:r>
            <a:r>
              <a:rPr b="1" lang="es-419"/>
              <a:t>426 million</a:t>
            </a:r>
            <a:r>
              <a:rPr lang="es-419"/>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3a87d2ae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3a87d2ae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The challenging problem it tries to address is a combination of two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According to the World Health Organization (2024), the global population is aging rapidly, and by 2050, the number of people aged 60 and older is expected to double to 2.1 billion, while the population aged 80 and older will triple.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By 2030, </a:t>
            </a:r>
            <a:endParaRPr/>
          </a:p>
          <a:p>
            <a:pPr indent="0" lvl="0" marL="0" rtl="0" algn="l">
              <a:spcBef>
                <a:spcPts val="0"/>
              </a:spcBef>
              <a:spcAft>
                <a:spcPts val="0"/>
              </a:spcAft>
              <a:buNone/>
            </a:pPr>
            <a:r>
              <a:rPr lang="es-419"/>
              <a:t>1 in 6 people in the world will be aged 60 years or over. </a:t>
            </a:r>
            <a:endParaRPr/>
          </a:p>
          <a:p>
            <a:pPr indent="0" lvl="0" marL="0" rtl="0" algn="l">
              <a:spcBef>
                <a:spcPts val="0"/>
              </a:spcBef>
              <a:spcAft>
                <a:spcPts val="0"/>
              </a:spcAft>
              <a:buNone/>
            </a:pPr>
            <a:r>
              <a:rPr lang="es-419"/>
              <a:t>At this time the share of the population aged 60 years and over </a:t>
            </a:r>
            <a:endParaRPr/>
          </a:p>
          <a:p>
            <a:pPr indent="0" lvl="0" marL="0" rtl="0" algn="l">
              <a:spcBef>
                <a:spcPts val="0"/>
              </a:spcBef>
              <a:spcAft>
                <a:spcPts val="0"/>
              </a:spcAft>
              <a:buNone/>
            </a:pPr>
            <a:r>
              <a:rPr lang="es-419"/>
              <a:t>will increase from </a:t>
            </a:r>
            <a:r>
              <a:rPr b="1" lang="es-419"/>
              <a:t>1 billion</a:t>
            </a:r>
            <a:r>
              <a:rPr lang="es-419"/>
              <a:t> in 2020 to </a:t>
            </a:r>
            <a:r>
              <a:rPr b="1" lang="es-419"/>
              <a:t>1.4 billion.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s-419"/>
              <a:t>By 2050, </a:t>
            </a:r>
            <a:endParaRPr/>
          </a:p>
          <a:p>
            <a:pPr indent="0" lvl="0" marL="0" rtl="0" algn="l">
              <a:spcBef>
                <a:spcPts val="0"/>
              </a:spcBef>
              <a:spcAft>
                <a:spcPts val="0"/>
              </a:spcAft>
              <a:buNone/>
            </a:pPr>
            <a:r>
              <a:rPr lang="es-419"/>
              <a:t>the world’s population of people aged </a:t>
            </a:r>
            <a:r>
              <a:rPr b="1" lang="es-419"/>
              <a:t>60 years</a:t>
            </a:r>
            <a:r>
              <a:rPr lang="es-419"/>
              <a:t> and older will double (</a:t>
            </a:r>
            <a:r>
              <a:rPr b="1" lang="es-419"/>
              <a:t>2.1 billion</a:t>
            </a:r>
            <a:r>
              <a:rPr lang="es-419"/>
              <a:t>). </a:t>
            </a:r>
            <a:endParaRPr/>
          </a:p>
          <a:p>
            <a:pPr indent="0" lvl="0" marL="0" rtl="0" algn="l">
              <a:spcBef>
                <a:spcPts val="0"/>
              </a:spcBef>
              <a:spcAft>
                <a:spcPts val="0"/>
              </a:spcAft>
              <a:buNone/>
            </a:pPr>
            <a:r>
              <a:rPr lang="es-419"/>
              <a:t>The number of persons aged </a:t>
            </a:r>
            <a:r>
              <a:rPr b="1" lang="es-419"/>
              <a:t>80 years </a:t>
            </a:r>
            <a:r>
              <a:rPr lang="es-419"/>
              <a:t>or older is expected to triple between 2020 and 2050 to reach </a:t>
            </a:r>
            <a:r>
              <a:rPr b="1" lang="es-419"/>
              <a:t>426 million</a:t>
            </a:r>
            <a:r>
              <a:rPr lang="es-419"/>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3a87d2ae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3a87d2ae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To what extent it does</a:t>
            </a:r>
            <a:endParaRPr/>
          </a:p>
          <a:p>
            <a:pPr indent="0" lvl="0" marL="0" rtl="0" algn="l">
              <a:spcBef>
                <a:spcPts val="0"/>
              </a:spcBef>
              <a:spcAft>
                <a:spcPts val="0"/>
              </a:spcAft>
              <a:buNone/>
            </a:pPr>
            <a:r>
              <a:rPr lang="es-419"/>
              <a:t>Robotic nursing care is an emerging field, which enjoys global attention in various</a:t>
            </a:r>
            <a:endParaRPr/>
          </a:p>
          <a:p>
            <a:pPr indent="0" lvl="0" marL="0" rtl="0" algn="l">
              <a:spcBef>
                <a:spcPts val="0"/>
              </a:spcBef>
              <a:spcAft>
                <a:spcPts val="0"/>
              </a:spcAft>
              <a:buNone/>
            </a:pPr>
            <a:r>
              <a:rPr lang="es-419"/>
              <a:t>research projects and some commercial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In Johansson-Pajala et al. (2020), we found a definition of</a:t>
            </a:r>
            <a:endParaRPr/>
          </a:p>
          <a:p>
            <a:pPr indent="0" lvl="0" marL="0" rtl="0" algn="l">
              <a:spcBef>
                <a:spcPts val="0"/>
              </a:spcBef>
              <a:spcAft>
                <a:spcPts val="0"/>
              </a:spcAft>
              <a:buNone/>
            </a:pPr>
            <a:r>
              <a:rPr lang="es-419"/>
              <a:t>care robots that matches our understanding, the authors say: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3a87d2aee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23a87d2aee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An important point we must keep in mind:</a:t>
            </a:r>
            <a:endParaRPr/>
          </a:p>
          <a:p>
            <a:pPr indent="0" lvl="0" marL="0" rtl="0" algn="l">
              <a:spcBef>
                <a:spcPts val="0"/>
              </a:spcBef>
              <a:spcAft>
                <a:spcPts val="0"/>
              </a:spcAft>
              <a:buClr>
                <a:schemeClr val="dk1"/>
              </a:buClr>
              <a:buSzPts val="1100"/>
              <a:buFont typeface="Arial"/>
              <a:buNone/>
            </a:pPr>
            <a:r>
              <a:rPr lang="es-419"/>
              <a:t>The introduction of robots in nursing care creates an active triangular collaboration between the</a:t>
            </a:r>
            <a:endParaRPr/>
          </a:p>
          <a:p>
            <a:pPr indent="0" lvl="0" marL="0" rtl="0" algn="l">
              <a:spcBef>
                <a:spcPts val="0"/>
              </a:spcBef>
              <a:spcAft>
                <a:spcPts val="0"/>
              </a:spcAft>
              <a:buClr>
                <a:schemeClr val="dk1"/>
              </a:buClr>
              <a:buSzPts val="1100"/>
              <a:buFont typeface="Arial"/>
              <a:buNone/>
            </a:pPr>
            <a:r>
              <a:rPr lang="es-419"/>
              <a:t>patient, nurse, and robot, which makes this area significantly different from </a:t>
            </a:r>
            <a:br>
              <a:rPr lang="es-419"/>
            </a:br>
            <a:r>
              <a:rPr lang="es-419"/>
              <a:t>traditional human–robot interaction (HRI) settings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3a87d2aee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3a87d2aee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whether it unlocked other usages/problems.</a:t>
            </a:r>
            <a:endParaRPr/>
          </a:p>
          <a:p>
            <a:pPr indent="0" lvl="0" marL="0" rtl="0" algn="l">
              <a:spcBef>
                <a:spcPts val="0"/>
              </a:spcBef>
              <a:spcAft>
                <a:spcPts val="0"/>
              </a:spcAft>
              <a:buNone/>
            </a:pPr>
            <a:r>
              <a:rPr lang="es-419"/>
              <a:t>the</a:t>
            </a:r>
            <a:endParaRPr/>
          </a:p>
          <a:p>
            <a:pPr indent="0" lvl="0" marL="0" rtl="0" algn="l">
              <a:spcBef>
                <a:spcPts val="0"/>
              </a:spcBef>
              <a:spcAft>
                <a:spcPts val="0"/>
              </a:spcAft>
              <a:buNone/>
            </a:pPr>
            <a:r>
              <a:rPr lang="es-419"/>
              <a:t>robot performs a task for the user,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23889430a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23889430a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Robotic nursing care</a:t>
            </a:r>
            <a:r>
              <a:rPr lang="es-419"/>
              <a:t> is an emerging field, which enjoys global attention in various</a:t>
            </a:r>
            <a:endParaRPr/>
          </a:p>
          <a:p>
            <a:pPr indent="0" lvl="0" marL="0" rtl="0" algn="l">
              <a:spcBef>
                <a:spcPts val="0"/>
              </a:spcBef>
              <a:spcAft>
                <a:spcPts val="0"/>
              </a:spcAft>
              <a:buNone/>
            </a:pPr>
            <a:r>
              <a:rPr lang="es-419"/>
              <a:t>research projects and some commercial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In Johansson-Pajala et al. (2020), we found a definition of</a:t>
            </a:r>
            <a:endParaRPr/>
          </a:p>
          <a:p>
            <a:pPr indent="0" lvl="0" marL="0" rtl="0" algn="l">
              <a:spcBef>
                <a:spcPts val="0"/>
              </a:spcBef>
              <a:spcAft>
                <a:spcPts val="0"/>
              </a:spcAft>
              <a:buNone/>
            </a:pPr>
            <a:r>
              <a:rPr lang="es-419"/>
              <a:t>care robots that matches our understanding, the authors say:</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419"/>
              <a:t>An important point we must keep in mind:</a:t>
            </a:r>
            <a:endParaRPr/>
          </a:p>
          <a:p>
            <a:pPr indent="0" lvl="0" marL="0" rtl="0" algn="l">
              <a:spcBef>
                <a:spcPts val="0"/>
              </a:spcBef>
              <a:spcAft>
                <a:spcPts val="0"/>
              </a:spcAft>
              <a:buClr>
                <a:schemeClr val="dk1"/>
              </a:buClr>
              <a:buSzPts val="1100"/>
              <a:buFont typeface="Arial"/>
              <a:buNone/>
            </a:pPr>
            <a:r>
              <a:rPr lang="es-419"/>
              <a:t>The introduction of robots in nursing care creates an active triangular collaboration between the</a:t>
            </a:r>
            <a:endParaRPr/>
          </a:p>
          <a:p>
            <a:pPr indent="0" lvl="0" marL="0" rtl="0" algn="l">
              <a:spcBef>
                <a:spcPts val="0"/>
              </a:spcBef>
              <a:spcAft>
                <a:spcPts val="0"/>
              </a:spcAft>
              <a:buClr>
                <a:schemeClr val="dk1"/>
              </a:buClr>
              <a:buSzPts val="1100"/>
              <a:buFont typeface="Arial"/>
              <a:buNone/>
            </a:pPr>
            <a:r>
              <a:rPr lang="es-419"/>
              <a:t>patient, nurse, and robot, which makes this area significantly different from</a:t>
            </a:r>
            <a:endParaRPr/>
          </a:p>
          <a:p>
            <a:pPr indent="0" lvl="0" marL="0" rtl="0" algn="l">
              <a:spcBef>
                <a:spcPts val="0"/>
              </a:spcBef>
              <a:spcAft>
                <a:spcPts val="0"/>
              </a:spcAft>
              <a:buNone/>
            </a:pPr>
            <a:r>
              <a:rPr lang="es-419"/>
              <a:t>traditional human–robot interaction (HRI) settings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23a87d2ae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23a87d2ae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The challenging problem it tries to address is a combination of two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According to the World Health Organization (2024), the global population is aging rapidly, and by 2050, the number of people aged 60 and older is expected to double to 2.1 billion, while the population aged 80 and older will triple.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By 2030, </a:t>
            </a:r>
            <a:endParaRPr/>
          </a:p>
          <a:p>
            <a:pPr indent="0" lvl="0" marL="0" rtl="0" algn="l">
              <a:spcBef>
                <a:spcPts val="0"/>
              </a:spcBef>
              <a:spcAft>
                <a:spcPts val="0"/>
              </a:spcAft>
              <a:buNone/>
            </a:pPr>
            <a:r>
              <a:rPr lang="es-419"/>
              <a:t>1 in 6 people in the world will be aged 60 years or over. </a:t>
            </a:r>
            <a:endParaRPr/>
          </a:p>
          <a:p>
            <a:pPr indent="0" lvl="0" marL="0" rtl="0" algn="l">
              <a:spcBef>
                <a:spcPts val="0"/>
              </a:spcBef>
              <a:spcAft>
                <a:spcPts val="0"/>
              </a:spcAft>
              <a:buNone/>
            </a:pPr>
            <a:r>
              <a:rPr lang="es-419"/>
              <a:t>At this time the share of the population aged 60 years and over </a:t>
            </a:r>
            <a:endParaRPr/>
          </a:p>
          <a:p>
            <a:pPr indent="0" lvl="0" marL="0" rtl="0" algn="l">
              <a:spcBef>
                <a:spcPts val="0"/>
              </a:spcBef>
              <a:spcAft>
                <a:spcPts val="0"/>
              </a:spcAft>
              <a:buNone/>
            </a:pPr>
            <a:r>
              <a:rPr lang="es-419"/>
              <a:t>will increase from </a:t>
            </a:r>
            <a:r>
              <a:rPr b="1" lang="es-419"/>
              <a:t>1 billion</a:t>
            </a:r>
            <a:r>
              <a:rPr lang="es-419"/>
              <a:t> in 2020 to </a:t>
            </a:r>
            <a:r>
              <a:rPr b="1" lang="es-419"/>
              <a:t>1.4 billion.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s-419"/>
              <a:t>By 2050, </a:t>
            </a:r>
            <a:endParaRPr/>
          </a:p>
          <a:p>
            <a:pPr indent="0" lvl="0" marL="0" rtl="0" algn="l">
              <a:spcBef>
                <a:spcPts val="0"/>
              </a:spcBef>
              <a:spcAft>
                <a:spcPts val="0"/>
              </a:spcAft>
              <a:buNone/>
            </a:pPr>
            <a:r>
              <a:rPr lang="es-419"/>
              <a:t>the world’s population of people aged </a:t>
            </a:r>
            <a:r>
              <a:rPr b="1" lang="es-419"/>
              <a:t>60 years</a:t>
            </a:r>
            <a:r>
              <a:rPr lang="es-419"/>
              <a:t> and older will double (</a:t>
            </a:r>
            <a:r>
              <a:rPr b="1" lang="es-419"/>
              <a:t>2.1 billion</a:t>
            </a:r>
            <a:r>
              <a:rPr lang="es-419"/>
              <a:t>). </a:t>
            </a:r>
            <a:endParaRPr/>
          </a:p>
          <a:p>
            <a:pPr indent="0" lvl="0" marL="0" rtl="0" algn="l">
              <a:spcBef>
                <a:spcPts val="0"/>
              </a:spcBef>
              <a:spcAft>
                <a:spcPts val="0"/>
              </a:spcAft>
              <a:buNone/>
            </a:pPr>
            <a:r>
              <a:rPr lang="es-419"/>
              <a:t>The number of persons aged </a:t>
            </a:r>
            <a:r>
              <a:rPr b="1" lang="es-419"/>
              <a:t>80 years </a:t>
            </a:r>
            <a:r>
              <a:rPr lang="es-419"/>
              <a:t>or older is expected to triple between 2020 and 2050 to reach </a:t>
            </a:r>
            <a:r>
              <a:rPr b="1" lang="es-419"/>
              <a:t>426 million</a:t>
            </a:r>
            <a:r>
              <a:rPr lang="es-419"/>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3a87d2ae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3a87d2ae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to what extent it does…</a:t>
            </a:r>
            <a:endParaRPr/>
          </a:p>
          <a:p>
            <a:pPr indent="0" lvl="0" marL="0" rtl="0" algn="l">
              <a:spcBef>
                <a:spcPts val="0"/>
              </a:spcBef>
              <a:spcAft>
                <a:spcPts val="0"/>
              </a:spcAft>
              <a:buNone/>
            </a:pPr>
            <a:r>
              <a:rPr b="1" lang="es-419"/>
              <a:t>technical classification</a:t>
            </a:r>
            <a:r>
              <a:rPr lang="es-419"/>
              <a:t> that allows a structured view of what kind of robotic technologies are available on the market or in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parameters, </a:t>
            </a:r>
            <a:r>
              <a:rPr b="1" lang="es-419"/>
              <a:t>proximity </a:t>
            </a:r>
            <a:r>
              <a:rPr lang="es-419"/>
              <a:t>and </a:t>
            </a:r>
            <a:r>
              <a:rPr b="1" lang="es-419"/>
              <a:t>autonomy</a:t>
            </a:r>
            <a:r>
              <a:rPr lang="es-419"/>
              <a:t>, were assigned and used for classification.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For </a:t>
            </a:r>
            <a:r>
              <a:rPr b="1" lang="es-419"/>
              <a:t>proximity</a:t>
            </a:r>
            <a:r>
              <a:rPr lang="es-419"/>
              <a:t>, we considered </a:t>
            </a:r>
            <a:r>
              <a:rPr b="1" lang="es-419"/>
              <a:t>how close the interaction</a:t>
            </a:r>
            <a:r>
              <a:rPr lang="es-419"/>
              <a:t> with the patient or caregiver is as two different dimensions. </a:t>
            </a:r>
            <a:endParaRPr/>
          </a:p>
          <a:p>
            <a:pPr indent="0" lvl="0" marL="0" rtl="0" algn="l">
              <a:spcBef>
                <a:spcPts val="0"/>
              </a:spcBef>
              <a:spcAft>
                <a:spcPts val="0"/>
              </a:spcAft>
              <a:buNone/>
            </a:pPr>
            <a:r>
              <a:rPr lang="es-419"/>
              <a:t>For </a:t>
            </a:r>
            <a:r>
              <a:rPr b="1" lang="es-419"/>
              <a:t>autonomy</a:t>
            </a:r>
            <a:r>
              <a:rPr lang="es-419"/>
              <a:t>, we considered to </a:t>
            </a:r>
            <a:r>
              <a:rPr b="1" lang="es-419"/>
              <a:t>which degree the robot could act independently</a:t>
            </a:r>
            <a:r>
              <a:rPr lang="es-419"/>
              <a:t>, or conversely, to which degree it was (remote) controlled.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23a87d2aee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23a87d2aee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Tug</a:t>
            </a:r>
            <a:r>
              <a:rPr lang="es-419"/>
              <a:t>: product designed to help nurses, patients have no contact with it. Delivers food or medicine to the patients.</a:t>
            </a:r>
            <a:endParaRPr/>
          </a:p>
          <a:p>
            <a:pPr indent="0" lvl="0" marL="0" rtl="0" algn="l">
              <a:spcBef>
                <a:spcPts val="0"/>
              </a:spcBef>
              <a:spcAft>
                <a:spcPts val="0"/>
              </a:spcAft>
              <a:buNone/>
            </a:pPr>
            <a:r>
              <a:rPr b="1" lang="es-419"/>
              <a:t>Supportive </a:t>
            </a:r>
            <a:r>
              <a:rPr lang="es-419"/>
              <a:t>(where robots assist in the performance of the task, providing tools or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419"/>
              <a:t>Care Robot Yurina:</a:t>
            </a:r>
            <a:r>
              <a:rPr lang="es-419"/>
              <a:t> designed to help in the lifting and transportation of patients or to be used as an electric wheelchair;</a:t>
            </a:r>
            <a:endParaRPr/>
          </a:p>
          <a:p>
            <a:pPr indent="0" lvl="0" marL="0" rtl="0" algn="l">
              <a:spcBef>
                <a:spcPts val="0"/>
              </a:spcBef>
              <a:spcAft>
                <a:spcPts val="0"/>
              </a:spcAft>
              <a:buNone/>
            </a:pPr>
            <a:r>
              <a:rPr b="1" lang="es-419"/>
              <a:t>Cooperative </a:t>
            </a:r>
            <a:r>
              <a:rPr lang="es-419"/>
              <a:t>(where the human and robot share the control of the task in a continuous and cooperative way)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419"/>
              <a:t>Robot Suit Hal and Rewalk:</a:t>
            </a:r>
            <a:r>
              <a:rPr lang="es-419"/>
              <a:t> used for medical treatments of functional improvement of patients with cerebral, nervous, or muscle disorders, namely, spinal cord injury and cerebral embolism</a:t>
            </a:r>
            <a:endParaRPr/>
          </a:p>
          <a:p>
            <a:pPr indent="0" lvl="0" marL="0" rtl="0" algn="l">
              <a:spcBef>
                <a:spcPts val="0"/>
              </a:spcBef>
              <a:spcAft>
                <a:spcPts val="0"/>
              </a:spcAft>
              <a:buNone/>
            </a:pPr>
            <a:r>
              <a:rPr lang="es-419"/>
              <a:t>from the patient’s point of view, it is “personal”, as it is attached to the patient’s body.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3a87d2aee_4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23a87d2aee_4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whether it unlocked other usages/problems.</a:t>
            </a:r>
            <a:endParaRPr>
              <a:solidFill>
                <a:schemeClr val="dk1"/>
              </a:solidFill>
            </a:endParaRPr>
          </a:p>
          <a:p>
            <a:pPr indent="0" lvl="0" marL="0" rtl="0" algn="l">
              <a:spcBef>
                <a:spcPts val="0"/>
              </a:spcBef>
              <a:spcAft>
                <a:spcPts val="0"/>
              </a:spcAft>
              <a:buClr>
                <a:schemeClr val="dk1"/>
              </a:buClr>
              <a:buSzPts val="1100"/>
              <a:buFont typeface="Arial"/>
              <a:buNone/>
            </a:pPr>
            <a:r>
              <a:rPr lang="es-419">
                <a:solidFill>
                  <a:schemeClr val="dk1"/>
                </a:solidFill>
              </a:rPr>
              <a:t>the</a:t>
            </a:r>
            <a:endParaRPr>
              <a:solidFill>
                <a:schemeClr val="dk1"/>
              </a:solidFill>
            </a:endParaRPr>
          </a:p>
          <a:p>
            <a:pPr indent="0" lvl="0" marL="0" rtl="0" algn="l">
              <a:spcBef>
                <a:spcPts val="0"/>
              </a:spcBef>
              <a:spcAft>
                <a:spcPts val="0"/>
              </a:spcAft>
              <a:buClr>
                <a:schemeClr val="dk1"/>
              </a:buClr>
              <a:buSzPts val="1100"/>
              <a:buFont typeface="Arial"/>
              <a:buNone/>
            </a:pPr>
            <a:r>
              <a:rPr lang="es-419">
                <a:solidFill>
                  <a:schemeClr val="dk1"/>
                </a:solidFill>
              </a:rPr>
              <a:t>robot performs a task for the user,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3889430a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3889430a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Indicate in which of the 4th scenarios of the ADEME (https://transitions2050.ademe.fr/en) this technology is rooted.</a:t>
            </a:r>
            <a:endParaRPr/>
          </a:p>
          <a:p>
            <a:pPr indent="0" lvl="0" marL="0" rtl="0" algn="l">
              <a:spcBef>
                <a:spcPts val="0"/>
              </a:spcBef>
              <a:spcAft>
                <a:spcPts val="0"/>
              </a:spcAft>
              <a:buNone/>
            </a:pPr>
            <a:r>
              <a:rPr lang="es-419"/>
              <a:t>In the four scenarios, industry is transformed not only to adapt to radically changing demand but also to decarbonise its production</a:t>
            </a:r>
            <a:endParaRPr/>
          </a:p>
          <a:p>
            <a:pPr indent="0" lvl="0" marL="0" rtl="0" algn="l">
              <a:spcBef>
                <a:spcPts val="0"/>
              </a:spcBef>
              <a:spcAft>
                <a:spcPts val="0"/>
              </a:spcAft>
              <a:buNone/>
            </a:pPr>
            <a:r>
              <a:rPr lang="es-419"/>
              <a:t>with a very high consumption of resources.</a:t>
            </a:r>
            <a:endParaRPr/>
          </a:p>
          <a:p>
            <a:pPr indent="0" lvl="0" marL="0" rtl="0" algn="l">
              <a:spcBef>
                <a:spcPts val="0"/>
              </a:spcBef>
              <a:spcAft>
                <a:spcPts val="0"/>
              </a:spcAft>
              <a:buNone/>
            </a:pPr>
            <a:r>
              <a:rPr lang="es-419"/>
              <a:t>In S3 and S4, the </a:t>
            </a:r>
            <a:r>
              <a:rPr b="1" lang="es-419"/>
              <a:t>level </a:t>
            </a:r>
            <a:r>
              <a:rPr lang="es-419"/>
              <a:t>of </a:t>
            </a:r>
            <a:r>
              <a:rPr b="1" lang="es-419"/>
              <a:t>emissions </a:t>
            </a:r>
            <a:r>
              <a:rPr lang="es-419"/>
              <a:t>to be offset increases and the greater use of natural environments reduces the potential of sinks: technological sinks therefore become necessary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3a87d2ae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23a87d2ae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3a87d2a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3a87d2a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jpg"/><Relationship Id="rId5"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417413"/>
            <a:ext cx="8520600" cy="1292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s-419" sz="3500">
                <a:latin typeface="DM Sans"/>
                <a:ea typeface="DM Sans"/>
                <a:cs typeface="DM Sans"/>
                <a:sym typeface="DM Sans"/>
              </a:rPr>
              <a:t>Robotic Systems for</a:t>
            </a:r>
            <a:endParaRPr sz="3500">
              <a:latin typeface="DM Sans"/>
              <a:ea typeface="DM Sans"/>
              <a:cs typeface="DM Sans"/>
              <a:sym typeface="DM Sans"/>
            </a:endParaRPr>
          </a:p>
          <a:p>
            <a:pPr indent="0" lvl="0" marL="0" rtl="0" algn="ctr">
              <a:spcBef>
                <a:spcPts val="0"/>
              </a:spcBef>
              <a:spcAft>
                <a:spcPts val="0"/>
              </a:spcAft>
              <a:buNone/>
            </a:pPr>
            <a:r>
              <a:rPr lang="es-419" sz="3500">
                <a:latin typeface="DM Sans"/>
                <a:ea typeface="DM Sans"/>
                <a:cs typeface="DM Sans"/>
                <a:sym typeface="DM Sans"/>
              </a:rPr>
              <a:t>Nursing Care</a:t>
            </a:r>
            <a:endParaRPr sz="3500">
              <a:latin typeface="DM Sans"/>
              <a:ea typeface="DM Sans"/>
              <a:cs typeface="DM Sans"/>
              <a:sym typeface="DM Sans"/>
            </a:endParaRPr>
          </a:p>
        </p:txBody>
      </p:sp>
      <p:sp>
        <p:nvSpPr>
          <p:cNvPr id="55" name="Google Shape;55;p13"/>
          <p:cNvSpPr txBox="1"/>
          <p:nvPr>
            <p:ph idx="1" type="subTitle"/>
          </p:nvPr>
        </p:nvSpPr>
        <p:spPr>
          <a:xfrm>
            <a:off x="311700" y="2822799"/>
            <a:ext cx="8520600" cy="13605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t/>
            </a:r>
            <a:endParaRPr sz="1979">
              <a:latin typeface="DM Sans"/>
              <a:ea typeface="DM Sans"/>
              <a:cs typeface="DM Sans"/>
              <a:sym typeface="DM Sans"/>
            </a:endParaRPr>
          </a:p>
          <a:p>
            <a:pPr indent="0" lvl="0" marL="0" rtl="0" algn="ctr">
              <a:lnSpc>
                <a:spcPct val="80000"/>
              </a:lnSpc>
              <a:spcBef>
                <a:spcPts val="0"/>
              </a:spcBef>
              <a:spcAft>
                <a:spcPts val="0"/>
              </a:spcAft>
              <a:buSzPts val="935"/>
              <a:buNone/>
            </a:pPr>
            <a:r>
              <a:t/>
            </a:r>
            <a:endParaRPr sz="1979">
              <a:latin typeface="DM Sans"/>
              <a:ea typeface="DM Sans"/>
              <a:cs typeface="DM Sans"/>
              <a:sym typeface="DM Sans"/>
            </a:endParaRPr>
          </a:p>
          <a:p>
            <a:pPr indent="0" lvl="0" marL="0" rtl="0" algn="ctr">
              <a:lnSpc>
                <a:spcPct val="200000"/>
              </a:lnSpc>
              <a:spcBef>
                <a:spcPts val="0"/>
              </a:spcBef>
              <a:spcAft>
                <a:spcPts val="0"/>
              </a:spcAft>
              <a:buSzPts val="935"/>
              <a:buNone/>
            </a:pPr>
            <a:r>
              <a:rPr lang="es-419" sz="1380">
                <a:latin typeface="DM Sans"/>
                <a:ea typeface="DM Sans"/>
                <a:cs typeface="DM Sans"/>
                <a:sym typeface="DM Sans"/>
              </a:rPr>
              <a:t>Leslie Janine González-Blancas</a:t>
            </a:r>
            <a:endParaRPr sz="1380">
              <a:latin typeface="DM Sans"/>
              <a:ea typeface="DM Sans"/>
              <a:cs typeface="DM Sans"/>
              <a:sym typeface="DM Sans"/>
            </a:endParaRPr>
          </a:p>
          <a:p>
            <a:pPr indent="0" lvl="0" marL="0" rtl="0" algn="ctr">
              <a:lnSpc>
                <a:spcPct val="200000"/>
              </a:lnSpc>
              <a:spcBef>
                <a:spcPts val="0"/>
              </a:spcBef>
              <a:spcAft>
                <a:spcPts val="0"/>
              </a:spcAft>
              <a:buSzPts val="935"/>
              <a:buNone/>
            </a:pPr>
            <a:r>
              <a:rPr lang="es-419" sz="1380">
                <a:latin typeface="DM Sans"/>
                <a:ea typeface="DM Sans"/>
                <a:cs typeface="DM Sans"/>
                <a:sym typeface="DM Sans"/>
              </a:rPr>
              <a:t>January 2025</a:t>
            </a:r>
            <a:endParaRPr sz="1380">
              <a:latin typeface="DM Sans"/>
              <a:ea typeface="DM Sans"/>
              <a:cs typeface="DM Sans"/>
              <a:sym typeface="DM Sans"/>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6820" l="0" r="0" t="0"/>
          <a:stretch/>
        </p:blipFill>
        <p:spPr>
          <a:xfrm>
            <a:off x="0" y="0"/>
            <a:ext cx="9144000" cy="5158800"/>
          </a:xfrm>
          <a:prstGeom prst="rect">
            <a:avLst/>
          </a:prstGeom>
          <a:noFill/>
          <a:ln>
            <a:noFill/>
          </a:ln>
        </p:spPr>
      </p:pic>
      <p:pic>
        <p:nvPicPr>
          <p:cNvPr id="137" name="Google Shape;137;p22"/>
          <p:cNvPicPr preferRelativeResize="0"/>
          <p:nvPr/>
        </p:nvPicPr>
        <p:blipFill>
          <a:blip r:embed="rId4">
            <a:alphaModFix amt="15000"/>
          </a:blip>
          <a:stretch>
            <a:fillRect/>
          </a:stretch>
        </p:blipFill>
        <p:spPr>
          <a:xfrm>
            <a:off x="0" y="0"/>
            <a:ext cx="4964400" cy="5158800"/>
          </a:xfrm>
          <a:prstGeom prst="rect">
            <a:avLst/>
          </a:prstGeom>
          <a:noFill/>
          <a:ln>
            <a:noFill/>
          </a:ln>
        </p:spPr>
      </p:pic>
      <p:sp>
        <p:nvSpPr>
          <p:cNvPr id="138" name="Google Shape;138;p22"/>
          <p:cNvSpPr txBox="1"/>
          <p:nvPr>
            <p:ph idx="1" type="body"/>
          </p:nvPr>
        </p:nvSpPr>
        <p:spPr>
          <a:xfrm>
            <a:off x="311700" y="1152475"/>
            <a:ext cx="4505700" cy="270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2100">
                <a:solidFill>
                  <a:schemeClr val="lt1"/>
                </a:solidFill>
                <a:highlight>
                  <a:schemeClr val="dk1"/>
                </a:highlight>
                <a:latin typeface="DM Sans SemiBold"/>
                <a:ea typeface="DM Sans SemiBold"/>
                <a:cs typeface="DM Sans SemiBold"/>
                <a:sym typeface="DM Sans SemiBold"/>
              </a:rPr>
              <a:t>The global population is aging rapidly, and by </a:t>
            </a:r>
            <a:r>
              <a:rPr lang="es-419" sz="2300">
                <a:solidFill>
                  <a:schemeClr val="lt1"/>
                </a:solidFill>
                <a:highlight>
                  <a:schemeClr val="dk1"/>
                </a:highlight>
                <a:latin typeface="DM Sans SemiBold"/>
                <a:ea typeface="DM Sans SemiBold"/>
                <a:cs typeface="DM Sans SemiBold"/>
                <a:sym typeface="DM Sans SemiBold"/>
              </a:rPr>
              <a:t>2050</a:t>
            </a:r>
            <a:r>
              <a:rPr lang="es-419" sz="2100">
                <a:solidFill>
                  <a:schemeClr val="lt1"/>
                </a:solidFill>
                <a:highlight>
                  <a:schemeClr val="dk1"/>
                </a:highlight>
                <a:latin typeface="DM Sans SemiBold"/>
                <a:ea typeface="DM Sans SemiBold"/>
                <a:cs typeface="DM Sans SemiBold"/>
                <a:sym typeface="DM Sans SemiBold"/>
              </a:rPr>
              <a:t>, the number of people aged 60 and older is expected to </a:t>
            </a:r>
            <a:r>
              <a:rPr b="1" lang="es-419" sz="2500">
                <a:solidFill>
                  <a:schemeClr val="lt1"/>
                </a:solidFill>
                <a:highlight>
                  <a:schemeClr val="dk1"/>
                </a:highlight>
                <a:latin typeface="DM Sans"/>
                <a:ea typeface="DM Sans"/>
                <a:cs typeface="DM Sans"/>
                <a:sym typeface="DM Sans"/>
              </a:rPr>
              <a:t>double </a:t>
            </a:r>
            <a:r>
              <a:rPr lang="es-419" sz="2100">
                <a:solidFill>
                  <a:schemeClr val="lt1"/>
                </a:solidFill>
                <a:highlight>
                  <a:schemeClr val="dk1"/>
                </a:highlight>
                <a:latin typeface="DM Sans SemiBold"/>
                <a:ea typeface="DM Sans SemiBold"/>
                <a:cs typeface="DM Sans SemiBold"/>
                <a:sym typeface="DM Sans SemiBold"/>
              </a:rPr>
              <a:t>to 2.1 billion, while the population aged 80 and older will </a:t>
            </a:r>
            <a:r>
              <a:rPr b="1" lang="es-419" sz="2700">
                <a:solidFill>
                  <a:schemeClr val="lt1"/>
                </a:solidFill>
                <a:highlight>
                  <a:schemeClr val="dk1"/>
                </a:highlight>
                <a:latin typeface="DM Sans"/>
                <a:ea typeface="DM Sans"/>
                <a:cs typeface="DM Sans"/>
                <a:sym typeface="DM Sans"/>
              </a:rPr>
              <a:t>triple</a:t>
            </a:r>
            <a:r>
              <a:rPr lang="es-419" sz="2100">
                <a:solidFill>
                  <a:schemeClr val="lt1"/>
                </a:solidFill>
                <a:highlight>
                  <a:schemeClr val="dk1"/>
                </a:highlight>
                <a:latin typeface="DM Sans SemiBold"/>
                <a:ea typeface="DM Sans SemiBold"/>
                <a:cs typeface="DM Sans SemiBold"/>
                <a:sym typeface="DM Sans SemiBold"/>
              </a:rPr>
              <a:t>.</a:t>
            </a:r>
            <a:endParaRPr sz="2100">
              <a:solidFill>
                <a:schemeClr val="lt1"/>
              </a:solidFill>
              <a:highlight>
                <a:schemeClr val="dk1"/>
              </a:highlight>
              <a:latin typeface="DM Sans SemiBold"/>
              <a:ea typeface="DM Sans SemiBold"/>
              <a:cs typeface="DM Sans SemiBold"/>
              <a:sym typeface="DM Sans SemiBold"/>
            </a:endParaRPr>
          </a:p>
        </p:txBody>
      </p:sp>
      <p:sp>
        <p:nvSpPr>
          <p:cNvPr id="139" name="Google Shape;139;p22"/>
          <p:cNvSpPr txBox="1"/>
          <p:nvPr/>
        </p:nvSpPr>
        <p:spPr>
          <a:xfrm>
            <a:off x="357100" y="4549800"/>
            <a:ext cx="460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EFEFEF"/>
                </a:solidFill>
              </a:rPr>
              <a:t>World Health Organization. (2024, October). Ageing and health. Retrieved from https://www.who.int/news-room/fact-sheets/detail/ageing-and-health</a:t>
            </a:r>
            <a:endParaRPr sz="900">
              <a:solidFill>
                <a:srgbClr val="EFEFEF"/>
              </a:solidFill>
            </a:endParaRPr>
          </a:p>
        </p:txBody>
      </p:sp>
      <p:sp>
        <p:nvSpPr>
          <p:cNvPr id="140" name="Google Shape;14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solidFill>
                  <a:schemeClr val="lt1"/>
                </a:solidFill>
              </a:rPr>
              <a:t>‹#›</a:t>
            </a:fld>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 name="Shape 144"/>
        <p:cNvGrpSpPr/>
        <p:nvPr/>
      </p:nvGrpSpPr>
      <p:grpSpPr>
        <a:xfrm>
          <a:off x="0" y="0"/>
          <a:ext cx="0" cy="0"/>
          <a:chOff x="0" y="0"/>
          <a:chExt cx="0" cy="0"/>
        </a:xfrm>
      </p:grpSpPr>
      <p:pic>
        <p:nvPicPr>
          <p:cNvPr id="145" name="Google Shape;145;p23"/>
          <p:cNvPicPr preferRelativeResize="0"/>
          <p:nvPr/>
        </p:nvPicPr>
        <p:blipFill rotWithShape="1">
          <a:blip r:embed="rId3">
            <a:alphaModFix/>
          </a:blip>
          <a:srcRect b="18324" l="0" r="0" t="6819"/>
          <a:stretch/>
        </p:blipFill>
        <p:spPr>
          <a:xfrm>
            <a:off x="0" y="-7800"/>
            <a:ext cx="9144000" cy="5143500"/>
          </a:xfrm>
          <a:prstGeom prst="rect">
            <a:avLst/>
          </a:prstGeom>
          <a:noFill/>
          <a:ln>
            <a:noFill/>
          </a:ln>
        </p:spPr>
      </p:pic>
      <p:pic>
        <p:nvPicPr>
          <p:cNvPr id="146" name="Google Shape;146;p23"/>
          <p:cNvPicPr preferRelativeResize="0"/>
          <p:nvPr/>
        </p:nvPicPr>
        <p:blipFill>
          <a:blip r:embed="rId4">
            <a:alphaModFix amt="15000"/>
          </a:blip>
          <a:stretch>
            <a:fillRect/>
          </a:stretch>
        </p:blipFill>
        <p:spPr>
          <a:xfrm>
            <a:off x="0" y="0"/>
            <a:ext cx="5639050" cy="5158800"/>
          </a:xfrm>
          <a:prstGeom prst="rect">
            <a:avLst/>
          </a:prstGeom>
          <a:noFill/>
          <a:ln>
            <a:noFill/>
          </a:ln>
        </p:spPr>
      </p:pic>
      <p:sp>
        <p:nvSpPr>
          <p:cNvPr id="147" name="Google Shape;147;p23"/>
          <p:cNvSpPr txBox="1"/>
          <p:nvPr>
            <p:ph idx="1" type="body"/>
          </p:nvPr>
        </p:nvSpPr>
        <p:spPr>
          <a:xfrm>
            <a:off x="311700" y="741500"/>
            <a:ext cx="5327400" cy="53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solidFill>
                  <a:schemeClr val="lt1"/>
                </a:solidFill>
                <a:highlight>
                  <a:schemeClr val="dk1"/>
                </a:highlight>
                <a:latin typeface="DM Sans SemiBold"/>
                <a:ea typeface="DM Sans SemiBold"/>
                <a:cs typeface="DM Sans SemiBold"/>
                <a:sym typeface="DM Sans SemiBold"/>
              </a:rPr>
              <a:t>An increase in the aging population, </a:t>
            </a:r>
            <a:endParaRPr>
              <a:solidFill>
                <a:schemeClr val="lt1"/>
              </a:solidFill>
              <a:highlight>
                <a:schemeClr val="dk1"/>
              </a:highlight>
              <a:latin typeface="DM Sans SemiBold"/>
              <a:ea typeface="DM Sans SemiBold"/>
              <a:cs typeface="DM Sans SemiBold"/>
              <a:sym typeface="DM Sans SemiBold"/>
            </a:endParaRPr>
          </a:p>
        </p:txBody>
      </p:sp>
      <p:sp>
        <p:nvSpPr>
          <p:cNvPr id="148" name="Google Shape;148;p23"/>
          <p:cNvSpPr txBox="1"/>
          <p:nvPr/>
        </p:nvSpPr>
        <p:spPr>
          <a:xfrm>
            <a:off x="311800" y="4549800"/>
            <a:ext cx="532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EFEFEF"/>
                </a:solidFill>
              </a:rPr>
              <a:t>Nieto Agraz C, Pfingsthorn M, Gliesche P, Eichelberg M and Hein A (2022) A Survey of Robotic Systems for Nursing Care. Front. Robot. AI 9:832248. doi:10.3389/frobt.2022.832248</a:t>
            </a:r>
            <a:endParaRPr sz="900">
              <a:solidFill>
                <a:srgbClr val="EFEFEF"/>
              </a:solidFill>
            </a:endParaRPr>
          </a:p>
        </p:txBody>
      </p:sp>
      <p:sp>
        <p:nvSpPr>
          <p:cNvPr id="149" name="Google Shape;14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solidFill>
                  <a:schemeClr val="lt1"/>
                </a:solidFill>
              </a:rPr>
              <a:t>‹#›</a:t>
            </a:fld>
            <a:endParaRPr>
              <a:solidFill>
                <a:schemeClr val="lt1"/>
              </a:solidFill>
            </a:endParaRPr>
          </a:p>
        </p:txBody>
      </p:sp>
      <p:sp>
        <p:nvSpPr>
          <p:cNvPr id="150" name="Google Shape;150;p23"/>
          <p:cNvSpPr txBox="1"/>
          <p:nvPr>
            <p:ph idx="1" type="body"/>
          </p:nvPr>
        </p:nvSpPr>
        <p:spPr>
          <a:xfrm>
            <a:off x="311700" y="1042925"/>
            <a:ext cx="5327400" cy="55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solidFill>
                  <a:schemeClr val="lt1"/>
                </a:solidFill>
                <a:highlight>
                  <a:schemeClr val="dk1"/>
                </a:highlight>
                <a:latin typeface="DM Sans SemiBold"/>
                <a:ea typeface="DM Sans SemiBold"/>
                <a:cs typeface="DM Sans SemiBold"/>
                <a:sym typeface="DM Sans SemiBold"/>
              </a:rPr>
              <a:t>combined with the shortage of nursing staff,</a:t>
            </a:r>
            <a:endParaRPr>
              <a:solidFill>
                <a:schemeClr val="lt1"/>
              </a:solidFill>
              <a:highlight>
                <a:schemeClr val="dk1"/>
              </a:highlight>
              <a:latin typeface="DM Sans SemiBold"/>
              <a:ea typeface="DM Sans SemiBold"/>
              <a:cs typeface="DM Sans SemiBold"/>
              <a:sym typeface="DM Sans SemiBold"/>
            </a:endParaRPr>
          </a:p>
        </p:txBody>
      </p:sp>
      <p:sp>
        <p:nvSpPr>
          <p:cNvPr id="151" name="Google Shape;151;p23"/>
          <p:cNvSpPr txBox="1"/>
          <p:nvPr>
            <p:ph idx="1" type="body"/>
          </p:nvPr>
        </p:nvSpPr>
        <p:spPr>
          <a:xfrm>
            <a:off x="311700" y="1358275"/>
            <a:ext cx="5327400" cy="86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solidFill>
                  <a:schemeClr val="lt1"/>
                </a:solidFill>
                <a:highlight>
                  <a:schemeClr val="dk1"/>
                </a:highlight>
                <a:latin typeface="DM Sans SemiBold"/>
                <a:ea typeface="DM Sans SemiBold"/>
                <a:cs typeface="DM Sans SemiBold"/>
                <a:sym typeface="DM Sans SemiBold"/>
              </a:rPr>
              <a:t>m</a:t>
            </a:r>
            <a:r>
              <a:rPr lang="es-419">
                <a:solidFill>
                  <a:schemeClr val="lt1"/>
                </a:solidFill>
                <a:highlight>
                  <a:schemeClr val="dk1"/>
                </a:highlight>
                <a:latin typeface="DM Sans SemiBold"/>
                <a:ea typeface="DM Sans SemiBold"/>
                <a:cs typeface="DM Sans SemiBold"/>
                <a:sym typeface="DM Sans SemiBold"/>
              </a:rPr>
              <a:t>akes the increasing need for care one of the main humanitarian challenges of the future.</a:t>
            </a:r>
            <a:endParaRPr>
              <a:solidFill>
                <a:schemeClr val="lt1"/>
              </a:solidFill>
              <a:highlight>
                <a:schemeClr val="dk1"/>
              </a:highlight>
              <a:latin typeface="DM Sans SemiBold"/>
              <a:ea typeface="DM Sans SemiBold"/>
              <a:cs typeface="DM Sans SemiBold"/>
              <a:sym typeface="DM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 name="Shape 155"/>
        <p:cNvGrpSpPr/>
        <p:nvPr/>
      </p:nvGrpSpPr>
      <p:grpSpPr>
        <a:xfrm>
          <a:off x="0" y="0"/>
          <a:ext cx="0" cy="0"/>
          <a:chOff x="0" y="0"/>
          <a:chExt cx="0" cy="0"/>
        </a:xfrm>
      </p:grpSpPr>
      <p:sp>
        <p:nvSpPr>
          <p:cNvPr id="156" name="Google Shape;156;p24"/>
          <p:cNvSpPr txBox="1"/>
          <p:nvPr>
            <p:ph idx="1" type="body"/>
          </p:nvPr>
        </p:nvSpPr>
        <p:spPr>
          <a:xfrm>
            <a:off x="289100" y="1195800"/>
            <a:ext cx="3978000" cy="256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s-419" sz="1400">
                <a:solidFill>
                  <a:srgbClr val="434343"/>
                </a:solidFill>
                <a:latin typeface="DM Sans Medium"/>
                <a:ea typeface="DM Sans Medium"/>
                <a:cs typeface="DM Sans Medium"/>
                <a:sym typeface="DM Sans Medium"/>
              </a:rPr>
              <a:t>“we refer to </a:t>
            </a:r>
            <a:r>
              <a:rPr b="1" lang="es-419" sz="1400">
                <a:solidFill>
                  <a:srgbClr val="434343"/>
                </a:solidFill>
                <a:latin typeface="DM Sans"/>
                <a:ea typeface="DM Sans"/>
                <a:cs typeface="DM Sans"/>
                <a:sym typeface="DM Sans"/>
              </a:rPr>
              <a:t>care robots </a:t>
            </a:r>
            <a:r>
              <a:rPr lang="es-419" sz="1400">
                <a:solidFill>
                  <a:srgbClr val="434343"/>
                </a:solidFill>
                <a:latin typeface="DM Sans Medium"/>
                <a:ea typeface="DM Sans Medium"/>
                <a:cs typeface="DM Sans Medium"/>
                <a:sym typeface="DM Sans Medium"/>
              </a:rPr>
              <a:t>as </a:t>
            </a:r>
            <a:r>
              <a:rPr b="1" lang="es-419" sz="1400">
                <a:solidFill>
                  <a:srgbClr val="434343"/>
                </a:solidFill>
                <a:latin typeface="DM Sans"/>
                <a:ea typeface="DM Sans"/>
                <a:cs typeface="DM Sans"/>
                <a:sym typeface="DM Sans"/>
              </a:rPr>
              <a:t>machines </a:t>
            </a:r>
            <a:br>
              <a:rPr lang="es-419" sz="1400">
                <a:solidFill>
                  <a:srgbClr val="434343"/>
                </a:solidFill>
                <a:latin typeface="DM Sans Medium"/>
                <a:ea typeface="DM Sans Medium"/>
                <a:cs typeface="DM Sans Medium"/>
                <a:sym typeface="DM Sans Medium"/>
              </a:rPr>
            </a:br>
            <a:r>
              <a:rPr lang="es-419" sz="1400">
                <a:solidFill>
                  <a:srgbClr val="434343"/>
                </a:solidFill>
                <a:latin typeface="DM Sans Medium"/>
                <a:ea typeface="DM Sans Medium"/>
                <a:cs typeface="DM Sans Medium"/>
                <a:sym typeface="DM Sans Medium"/>
              </a:rPr>
              <a:t>that operate </a:t>
            </a:r>
            <a:r>
              <a:rPr b="1" lang="es-419" sz="1400">
                <a:solidFill>
                  <a:srgbClr val="434343"/>
                </a:solidFill>
                <a:latin typeface="DM Sans"/>
                <a:ea typeface="DM Sans"/>
                <a:cs typeface="DM Sans"/>
                <a:sym typeface="DM Sans"/>
              </a:rPr>
              <a:t>partly </a:t>
            </a:r>
            <a:r>
              <a:rPr lang="es-419" sz="1400">
                <a:solidFill>
                  <a:srgbClr val="434343"/>
                </a:solidFill>
                <a:latin typeface="DM Sans Medium"/>
                <a:ea typeface="DM Sans Medium"/>
                <a:cs typeface="DM Sans Medium"/>
                <a:sym typeface="DM Sans Medium"/>
              </a:rPr>
              <a:t>or </a:t>
            </a:r>
            <a:r>
              <a:rPr b="1" lang="es-419" sz="1400">
                <a:solidFill>
                  <a:srgbClr val="434343"/>
                </a:solidFill>
                <a:latin typeface="DM Sans"/>
                <a:ea typeface="DM Sans"/>
                <a:cs typeface="DM Sans"/>
                <a:sym typeface="DM Sans"/>
              </a:rPr>
              <a:t>fully autonomously </a:t>
            </a:r>
            <a:r>
              <a:rPr lang="es-419" sz="1400">
                <a:solidFill>
                  <a:srgbClr val="434343"/>
                </a:solidFill>
                <a:latin typeface="DM Sans Medium"/>
                <a:ea typeface="DM Sans Medium"/>
                <a:cs typeface="DM Sans Medium"/>
                <a:sym typeface="DM Sans Medium"/>
              </a:rPr>
              <a:t>with the aim of </a:t>
            </a:r>
            <a:r>
              <a:rPr b="1" lang="es-419" sz="1400">
                <a:solidFill>
                  <a:srgbClr val="434343"/>
                </a:solidFill>
                <a:latin typeface="DM Sans"/>
                <a:ea typeface="DM Sans"/>
                <a:cs typeface="DM Sans"/>
                <a:sym typeface="DM Sans"/>
              </a:rPr>
              <a:t>supporting </a:t>
            </a:r>
            <a:r>
              <a:rPr lang="es-419" sz="1400">
                <a:solidFill>
                  <a:srgbClr val="434343"/>
                </a:solidFill>
                <a:latin typeface="DM Sans Medium"/>
                <a:ea typeface="DM Sans Medium"/>
                <a:cs typeface="DM Sans Medium"/>
                <a:sym typeface="DM Sans Medium"/>
              </a:rPr>
              <a:t>potential </a:t>
            </a:r>
            <a:r>
              <a:rPr b="1" lang="es-419" sz="1400">
                <a:solidFill>
                  <a:srgbClr val="434343"/>
                </a:solidFill>
                <a:latin typeface="DM Sans"/>
                <a:ea typeface="DM Sans"/>
                <a:cs typeface="DM Sans"/>
                <a:sym typeface="DM Sans"/>
              </a:rPr>
              <a:t>users</a:t>
            </a:r>
            <a:r>
              <a:rPr lang="es-419" sz="1400">
                <a:solidFill>
                  <a:srgbClr val="434343"/>
                </a:solidFill>
                <a:latin typeface="DM Sans Medium"/>
                <a:ea typeface="DM Sans Medium"/>
                <a:cs typeface="DM Sans Medium"/>
                <a:sym typeface="DM Sans Medium"/>
              </a:rPr>
              <a:t>, older adults and relatives, as well as professional </a:t>
            </a:r>
            <a:r>
              <a:rPr b="1" lang="es-419" sz="1400">
                <a:solidFill>
                  <a:srgbClr val="434343"/>
                </a:solidFill>
                <a:latin typeface="DM Sans"/>
                <a:ea typeface="DM Sans"/>
                <a:cs typeface="DM Sans"/>
                <a:sym typeface="DM Sans"/>
              </a:rPr>
              <a:t>caregivers</a:t>
            </a:r>
            <a:r>
              <a:rPr lang="es-419" sz="1400">
                <a:solidFill>
                  <a:srgbClr val="434343"/>
                </a:solidFill>
                <a:latin typeface="DM Sans Medium"/>
                <a:ea typeface="DM Sans Medium"/>
                <a:cs typeface="DM Sans Medium"/>
                <a:sym typeface="DM Sans Medium"/>
              </a:rPr>
              <a:t>, in providing </a:t>
            </a:r>
            <a:r>
              <a:rPr b="1" lang="es-419" sz="1400">
                <a:solidFill>
                  <a:srgbClr val="434343"/>
                </a:solidFill>
                <a:latin typeface="DM Sans"/>
                <a:ea typeface="DM Sans"/>
                <a:cs typeface="DM Sans"/>
                <a:sym typeface="DM Sans"/>
              </a:rPr>
              <a:t>physical, cognitive, or emotional </a:t>
            </a:r>
            <a:r>
              <a:rPr lang="es-419" sz="1400">
                <a:solidFill>
                  <a:srgbClr val="434343"/>
                </a:solidFill>
                <a:latin typeface="DM Sans Medium"/>
                <a:ea typeface="DM Sans Medium"/>
                <a:cs typeface="DM Sans Medium"/>
                <a:sym typeface="DM Sans Medium"/>
              </a:rPr>
              <a:t>support.”</a:t>
            </a:r>
            <a:endParaRPr sz="1400">
              <a:solidFill>
                <a:srgbClr val="434343"/>
              </a:solidFill>
              <a:latin typeface="DM Sans Medium"/>
              <a:ea typeface="DM Sans Medium"/>
              <a:cs typeface="DM Sans Medium"/>
              <a:sym typeface="DM Sans Medium"/>
            </a:endParaRPr>
          </a:p>
        </p:txBody>
      </p:sp>
      <p:sp>
        <p:nvSpPr>
          <p:cNvPr id="157" name="Google Shape;15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pic>
        <p:nvPicPr>
          <p:cNvPr id="158" name="Google Shape;158;p24"/>
          <p:cNvPicPr preferRelativeResize="0"/>
          <p:nvPr/>
        </p:nvPicPr>
        <p:blipFill rotWithShape="1">
          <a:blip r:embed="rId3">
            <a:alphaModFix/>
          </a:blip>
          <a:srcRect b="40983" l="39383" r="16195" t="6881"/>
          <a:stretch/>
        </p:blipFill>
        <p:spPr>
          <a:xfrm>
            <a:off x="6027700" y="112075"/>
            <a:ext cx="2356500" cy="1555800"/>
          </a:xfrm>
          <a:prstGeom prst="roundRect">
            <a:avLst>
              <a:gd fmla="val 4670" name="adj"/>
            </a:avLst>
          </a:prstGeom>
          <a:noFill/>
          <a:ln>
            <a:noFill/>
          </a:ln>
        </p:spPr>
      </p:pic>
      <p:pic>
        <p:nvPicPr>
          <p:cNvPr id="159" name="Google Shape;159;p24"/>
          <p:cNvPicPr preferRelativeResize="0"/>
          <p:nvPr/>
        </p:nvPicPr>
        <p:blipFill>
          <a:blip r:embed="rId4">
            <a:alphaModFix/>
          </a:blip>
          <a:stretch>
            <a:fillRect/>
          </a:stretch>
        </p:blipFill>
        <p:spPr>
          <a:xfrm>
            <a:off x="6027698" y="1759775"/>
            <a:ext cx="2356500" cy="1783500"/>
          </a:xfrm>
          <a:prstGeom prst="roundRect">
            <a:avLst>
              <a:gd fmla="val 1735" name="adj"/>
            </a:avLst>
          </a:prstGeom>
          <a:noFill/>
          <a:ln>
            <a:noFill/>
          </a:ln>
        </p:spPr>
      </p:pic>
      <p:pic>
        <p:nvPicPr>
          <p:cNvPr id="160" name="Google Shape;160;p24"/>
          <p:cNvPicPr preferRelativeResize="0"/>
          <p:nvPr/>
        </p:nvPicPr>
        <p:blipFill>
          <a:blip r:embed="rId5">
            <a:alphaModFix/>
          </a:blip>
          <a:stretch>
            <a:fillRect/>
          </a:stretch>
        </p:blipFill>
        <p:spPr>
          <a:xfrm>
            <a:off x="5991700" y="3664650"/>
            <a:ext cx="2356500" cy="1564500"/>
          </a:xfrm>
          <a:prstGeom prst="roundRect">
            <a:avLst>
              <a:gd fmla="val 2192"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sp>
        <p:nvSpPr>
          <p:cNvPr id="165" name="Google Shape;16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grpSp>
        <p:nvGrpSpPr>
          <p:cNvPr id="166" name="Google Shape;166;p25"/>
          <p:cNvGrpSpPr/>
          <p:nvPr/>
        </p:nvGrpSpPr>
        <p:grpSpPr>
          <a:xfrm>
            <a:off x="2525987" y="807441"/>
            <a:ext cx="4092026" cy="3528619"/>
            <a:chOff x="2525987" y="293695"/>
            <a:chExt cx="4092026" cy="3528619"/>
          </a:xfrm>
        </p:grpSpPr>
        <p:pic>
          <p:nvPicPr>
            <p:cNvPr id="167" name="Google Shape;167;p25"/>
            <p:cNvPicPr preferRelativeResize="0"/>
            <p:nvPr/>
          </p:nvPicPr>
          <p:blipFill rotWithShape="1">
            <a:blip r:embed="rId3">
              <a:alphaModFix/>
            </a:blip>
            <a:srcRect b="0" l="52185" r="0" t="0"/>
            <a:stretch/>
          </p:blipFill>
          <p:spPr>
            <a:xfrm>
              <a:off x="2525987" y="293695"/>
              <a:ext cx="4092026" cy="3128399"/>
            </a:xfrm>
            <a:prstGeom prst="rect">
              <a:avLst/>
            </a:prstGeom>
            <a:noFill/>
            <a:ln>
              <a:noFill/>
            </a:ln>
          </p:spPr>
        </p:pic>
        <p:sp>
          <p:nvSpPr>
            <p:cNvPr id="168" name="Google Shape;168;p25"/>
            <p:cNvSpPr txBox="1"/>
            <p:nvPr/>
          </p:nvSpPr>
          <p:spPr>
            <a:xfrm>
              <a:off x="3072000" y="3422113"/>
              <a:ext cx="3000000" cy="400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s-419">
                  <a:solidFill>
                    <a:srgbClr val="434343"/>
                  </a:solidFill>
                  <a:latin typeface="DM Sans Medium"/>
                  <a:ea typeface="DM Sans Medium"/>
                  <a:cs typeface="DM Sans Medium"/>
                  <a:sym typeface="DM Sans Medium"/>
                </a:rPr>
                <a:t>Triangular collaboration</a:t>
              </a:r>
              <a:endParaRPr>
                <a:solidFill>
                  <a:srgbClr val="434343"/>
                </a:solidFill>
                <a:latin typeface="DM Sans Medium"/>
                <a:ea typeface="DM Sans Medium"/>
                <a:cs typeface="DM Sans Medium"/>
                <a:sym typeface="DM Sans Medium"/>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 name="Shape 172"/>
        <p:cNvGrpSpPr/>
        <p:nvPr/>
      </p:nvGrpSpPr>
      <p:grpSpPr>
        <a:xfrm>
          <a:off x="0" y="0"/>
          <a:ext cx="0" cy="0"/>
          <a:chOff x="0" y="0"/>
          <a:chExt cx="0" cy="0"/>
        </a:xfrm>
      </p:grpSpPr>
      <p:sp>
        <p:nvSpPr>
          <p:cNvPr id="173" name="Google Shape;173;p26"/>
          <p:cNvSpPr txBox="1"/>
          <p:nvPr>
            <p:ph idx="1" type="body"/>
          </p:nvPr>
        </p:nvSpPr>
        <p:spPr>
          <a:xfrm>
            <a:off x="692700" y="1351925"/>
            <a:ext cx="3438600" cy="2912100"/>
          </a:xfrm>
          <a:prstGeom prst="rect">
            <a:avLst/>
          </a:prstGeom>
        </p:spPr>
        <p:txBody>
          <a:bodyPr anchorCtr="0" anchor="t" bIns="91425" lIns="91425" spcFirstLastPara="1" rIns="91425" wrap="square" tIns="91425">
            <a:normAutofit/>
          </a:bodyPr>
          <a:lstStyle/>
          <a:p>
            <a:pPr indent="-152400" lvl="0" marL="134999" marR="0"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Bringing objects from another place.</a:t>
            </a:r>
            <a:endParaRPr sz="900">
              <a:solidFill>
                <a:srgbClr val="434343"/>
              </a:solidFill>
              <a:latin typeface="DM Sans Medium"/>
              <a:ea typeface="DM Sans Medium"/>
              <a:cs typeface="DM Sans Medium"/>
              <a:sym typeface="DM Sans Medium"/>
            </a:endParaRPr>
          </a:p>
          <a:p>
            <a:pPr indent="-152400" lvl="0" marL="134999" marR="0"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Reducing the feeling of loneliness.</a:t>
            </a:r>
            <a:endParaRPr sz="900">
              <a:solidFill>
                <a:srgbClr val="434343"/>
              </a:solidFill>
              <a:latin typeface="DM Sans Medium"/>
              <a:ea typeface="DM Sans Medium"/>
              <a:cs typeface="DM Sans Medium"/>
              <a:sym typeface="DM Sans Medium"/>
            </a:endParaRPr>
          </a:p>
          <a:p>
            <a:pPr indent="-152400" lvl="0" marL="134999" marR="0"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Set reminders.</a:t>
            </a:r>
            <a:endParaRPr sz="900">
              <a:solidFill>
                <a:srgbClr val="434343"/>
              </a:solidFill>
              <a:latin typeface="DM Sans Medium"/>
              <a:ea typeface="DM Sans Medium"/>
              <a:cs typeface="DM Sans Medium"/>
              <a:sym typeface="DM Sans Medium"/>
            </a:endParaRPr>
          </a:p>
          <a:p>
            <a:pPr indent="-152400" lvl="0" marL="134999" marR="0"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Keep in touch with relatives.</a:t>
            </a:r>
            <a:endParaRPr sz="900">
              <a:solidFill>
                <a:srgbClr val="434343"/>
              </a:solidFill>
              <a:latin typeface="DM Sans Medium"/>
              <a:ea typeface="DM Sans Medium"/>
              <a:cs typeface="DM Sans Medium"/>
              <a:sym typeface="DM Sans Medium"/>
            </a:endParaRPr>
          </a:p>
          <a:p>
            <a:pPr indent="-152400" lvl="0" marL="134999"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Help user perform an activity of daily life.</a:t>
            </a:r>
            <a:endParaRPr sz="900">
              <a:solidFill>
                <a:srgbClr val="434343"/>
              </a:solidFill>
              <a:latin typeface="DM Sans Medium"/>
              <a:ea typeface="DM Sans Medium"/>
              <a:cs typeface="DM Sans Medium"/>
              <a:sym typeface="DM Sans Medium"/>
            </a:endParaRPr>
          </a:p>
          <a:p>
            <a:pPr indent="-152400" lvl="0" marL="134999"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Improve the rehabilitation effectiveness.</a:t>
            </a:r>
            <a:endParaRPr sz="900">
              <a:solidFill>
                <a:srgbClr val="434343"/>
              </a:solidFill>
              <a:latin typeface="DM Sans Medium"/>
              <a:ea typeface="DM Sans Medium"/>
              <a:cs typeface="DM Sans Medium"/>
              <a:sym typeface="DM Sans Medium"/>
            </a:endParaRPr>
          </a:p>
          <a:p>
            <a:pPr indent="-152400" lvl="0" marL="134999"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Perform actions reducing the risk of infection.</a:t>
            </a:r>
            <a:endParaRPr sz="900">
              <a:solidFill>
                <a:srgbClr val="434343"/>
              </a:solidFill>
              <a:latin typeface="DM Sans Medium"/>
              <a:ea typeface="DM Sans Medium"/>
              <a:cs typeface="DM Sans Medium"/>
              <a:sym typeface="DM Sans Medium"/>
            </a:endParaRPr>
          </a:p>
          <a:p>
            <a:pPr indent="-152400" lvl="0" marL="134999"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Work together to fulfill a task.</a:t>
            </a:r>
            <a:endParaRPr sz="900">
              <a:solidFill>
                <a:srgbClr val="434343"/>
              </a:solidFill>
              <a:latin typeface="DM Sans Medium"/>
              <a:ea typeface="DM Sans Medium"/>
              <a:cs typeface="DM Sans Medium"/>
              <a:sym typeface="DM Sans Medium"/>
            </a:endParaRPr>
          </a:p>
          <a:p>
            <a:pPr indent="-152400" lvl="0" marL="134999"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Provide information to the user.</a:t>
            </a:r>
            <a:endParaRPr sz="900">
              <a:solidFill>
                <a:srgbClr val="434343"/>
              </a:solidFill>
              <a:latin typeface="DM Sans Medium"/>
              <a:ea typeface="DM Sans Medium"/>
              <a:cs typeface="DM Sans Medium"/>
              <a:sym typeface="DM Sans Medium"/>
            </a:endParaRPr>
          </a:p>
          <a:p>
            <a:pPr indent="-152400" lvl="0" marL="134999" rtl="0" algn="l">
              <a:lnSpc>
                <a:spcPct val="150000"/>
              </a:lnSpc>
              <a:spcBef>
                <a:spcPts val="0"/>
              </a:spcBef>
              <a:spcAft>
                <a:spcPts val="0"/>
              </a:spcAft>
              <a:buClr>
                <a:srgbClr val="434343"/>
              </a:buClr>
              <a:buSzPts val="900"/>
              <a:buFont typeface="DM Sans Medium"/>
              <a:buAutoNum type="arabicPeriod"/>
            </a:pPr>
            <a:r>
              <a:rPr lang="es-419" sz="900">
                <a:solidFill>
                  <a:srgbClr val="434343"/>
                </a:solidFill>
                <a:latin typeface="DM Sans Medium"/>
                <a:ea typeface="DM Sans Medium"/>
                <a:cs typeface="DM Sans Medium"/>
                <a:sym typeface="DM Sans Medium"/>
              </a:rPr>
              <a:t>Reduce the isolation of the patient.</a:t>
            </a:r>
            <a:endParaRPr sz="900">
              <a:solidFill>
                <a:srgbClr val="434343"/>
              </a:solidFill>
              <a:latin typeface="DM Sans Medium"/>
              <a:ea typeface="DM Sans Medium"/>
              <a:cs typeface="DM Sans Medium"/>
              <a:sym typeface="DM Sans Medium"/>
            </a:endParaRPr>
          </a:p>
        </p:txBody>
      </p:sp>
      <p:sp>
        <p:nvSpPr>
          <p:cNvPr id="174" name="Google Shape;17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39382" r="12561" t="0"/>
          <a:stretch/>
        </p:blipFill>
        <p:spPr>
          <a:xfrm>
            <a:off x="4749800" y="0"/>
            <a:ext cx="4394199" cy="5143501"/>
          </a:xfrm>
          <a:prstGeom prst="rect">
            <a:avLst/>
          </a:prstGeom>
          <a:noFill/>
          <a:ln>
            <a:noFill/>
          </a:ln>
        </p:spPr>
      </p:pic>
      <p:sp>
        <p:nvSpPr>
          <p:cNvPr id="62" name="Google Shape;62;p14"/>
          <p:cNvSpPr txBox="1"/>
          <p:nvPr>
            <p:ph idx="1" type="body"/>
          </p:nvPr>
        </p:nvSpPr>
        <p:spPr>
          <a:xfrm>
            <a:off x="289100" y="1195800"/>
            <a:ext cx="3978000" cy="256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s-419" sz="1400">
                <a:solidFill>
                  <a:srgbClr val="434343"/>
                </a:solidFill>
                <a:latin typeface="DM Sans Medium"/>
                <a:ea typeface="DM Sans Medium"/>
                <a:cs typeface="DM Sans Medium"/>
                <a:sym typeface="DM Sans Medium"/>
              </a:rPr>
              <a:t>W</a:t>
            </a:r>
            <a:r>
              <a:rPr lang="es-419" sz="1400">
                <a:solidFill>
                  <a:srgbClr val="434343"/>
                </a:solidFill>
                <a:latin typeface="DM Sans Medium"/>
                <a:ea typeface="DM Sans Medium"/>
                <a:cs typeface="DM Sans Medium"/>
                <a:sym typeface="DM Sans Medium"/>
              </a:rPr>
              <a:t>e refer to </a:t>
            </a:r>
            <a:r>
              <a:rPr b="1" lang="es-419" sz="1400">
                <a:solidFill>
                  <a:srgbClr val="434343"/>
                </a:solidFill>
                <a:latin typeface="DM Sans"/>
                <a:ea typeface="DM Sans"/>
                <a:cs typeface="DM Sans"/>
                <a:sym typeface="DM Sans"/>
              </a:rPr>
              <a:t>care robots </a:t>
            </a:r>
            <a:r>
              <a:rPr lang="es-419" sz="1400">
                <a:solidFill>
                  <a:srgbClr val="434343"/>
                </a:solidFill>
                <a:latin typeface="DM Sans Medium"/>
                <a:ea typeface="DM Sans Medium"/>
                <a:cs typeface="DM Sans Medium"/>
                <a:sym typeface="DM Sans Medium"/>
              </a:rPr>
              <a:t>as </a:t>
            </a:r>
            <a:r>
              <a:rPr b="1" lang="es-419" sz="1400">
                <a:solidFill>
                  <a:srgbClr val="434343"/>
                </a:solidFill>
                <a:latin typeface="DM Sans"/>
                <a:ea typeface="DM Sans"/>
                <a:cs typeface="DM Sans"/>
                <a:sym typeface="DM Sans"/>
              </a:rPr>
              <a:t>machines </a:t>
            </a:r>
            <a:br>
              <a:rPr lang="es-419" sz="1400">
                <a:solidFill>
                  <a:srgbClr val="434343"/>
                </a:solidFill>
                <a:latin typeface="DM Sans Medium"/>
                <a:ea typeface="DM Sans Medium"/>
                <a:cs typeface="DM Sans Medium"/>
                <a:sym typeface="DM Sans Medium"/>
              </a:rPr>
            </a:br>
            <a:r>
              <a:rPr lang="es-419" sz="1400">
                <a:solidFill>
                  <a:srgbClr val="434343"/>
                </a:solidFill>
                <a:latin typeface="DM Sans Medium"/>
                <a:ea typeface="DM Sans Medium"/>
                <a:cs typeface="DM Sans Medium"/>
                <a:sym typeface="DM Sans Medium"/>
              </a:rPr>
              <a:t>that operate </a:t>
            </a:r>
            <a:r>
              <a:rPr b="1" lang="es-419" sz="1400">
                <a:solidFill>
                  <a:srgbClr val="434343"/>
                </a:solidFill>
                <a:latin typeface="DM Sans"/>
                <a:ea typeface="DM Sans"/>
                <a:cs typeface="DM Sans"/>
                <a:sym typeface="DM Sans"/>
              </a:rPr>
              <a:t>partly </a:t>
            </a:r>
            <a:r>
              <a:rPr lang="es-419" sz="1400">
                <a:solidFill>
                  <a:srgbClr val="434343"/>
                </a:solidFill>
                <a:latin typeface="DM Sans Medium"/>
                <a:ea typeface="DM Sans Medium"/>
                <a:cs typeface="DM Sans Medium"/>
                <a:sym typeface="DM Sans Medium"/>
              </a:rPr>
              <a:t>or </a:t>
            </a:r>
            <a:r>
              <a:rPr b="1" lang="es-419" sz="1400">
                <a:solidFill>
                  <a:srgbClr val="434343"/>
                </a:solidFill>
                <a:latin typeface="DM Sans"/>
                <a:ea typeface="DM Sans"/>
                <a:cs typeface="DM Sans"/>
                <a:sym typeface="DM Sans"/>
              </a:rPr>
              <a:t>fully autonomously </a:t>
            </a:r>
            <a:r>
              <a:rPr lang="es-419" sz="1400">
                <a:solidFill>
                  <a:srgbClr val="434343"/>
                </a:solidFill>
                <a:latin typeface="DM Sans Medium"/>
                <a:ea typeface="DM Sans Medium"/>
                <a:cs typeface="DM Sans Medium"/>
                <a:sym typeface="DM Sans Medium"/>
              </a:rPr>
              <a:t>with the aim of </a:t>
            </a:r>
            <a:r>
              <a:rPr b="1" lang="es-419" sz="1400">
                <a:solidFill>
                  <a:srgbClr val="434343"/>
                </a:solidFill>
                <a:latin typeface="DM Sans"/>
                <a:ea typeface="DM Sans"/>
                <a:cs typeface="DM Sans"/>
                <a:sym typeface="DM Sans"/>
              </a:rPr>
              <a:t>supporting </a:t>
            </a:r>
            <a:r>
              <a:rPr lang="es-419" sz="1400">
                <a:solidFill>
                  <a:srgbClr val="434343"/>
                </a:solidFill>
                <a:latin typeface="DM Sans Medium"/>
                <a:ea typeface="DM Sans Medium"/>
                <a:cs typeface="DM Sans Medium"/>
                <a:sym typeface="DM Sans Medium"/>
              </a:rPr>
              <a:t>potential </a:t>
            </a:r>
            <a:r>
              <a:rPr b="1" lang="es-419" sz="1400">
                <a:solidFill>
                  <a:srgbClr val="434343"/>
                </a:solidFill>
                <a:latin typeface="DM Sans"/>
                <a:ea typeface="DM Sans"/>
                <a:cs typeface="DM Sans"/>
                <a:sym typeface="DM Sans"/>
              </a:rPr>
              <a:t>users</a:t>
            </a:r>
            <a:r>
              <a:rPr lang="es-419" sz="1400">
                <a:solidFill>
                  <a:srgbClr val="434343"/>
                </a:solidFill>
                <a:latin typeface="DM Sans Medium"/>
                <a:ea typeface="DM Sans Medium"/>
                <a:cs typeface="DM Sans Medium"/>
                <a:sym typeface="DM Sans Medium"/>
              </a:rPr>
              <a:t>, older adults and relatives, as well as professional </a:t>
            </a:r>
            <a:r>
              <a:rPr b="1" lang="es-419" sz="1400">
                <a:solidFill>
                  <a:srgbClr val="434343"/>
                </a:solidFill>
                <a:latin typeface="DM Sans"/>
                <a:ea typeface="DM Sans"/>
                <a:cs typeface="DM Sans"/>
                <a:sym typeface="DM Sans"/>
              </a:rPr>
              <a:t>caregivers</a:t>
            </a:r>
            <a:r>
              <a:rPr lang="es-419" sz="1400">
                <a:solidFill>
                  <a:srgbClr val="434343"/>
                </a:solidFill>
                <a:latin typeface="DM Sans Medium"/>
                <a:ea typeface="DM Sans Medium"/>
                <a:cs typeface="DM Sans Medium"/>
                <a:sym typeface="DM Sans Medium"/>
              </a:rPr>
              <a:t>, in providing </a:t>
            </a:r>
            <a:r>
              <a:rPr b="1" lang="es-419" sz="1400">
                <a:solidFill>
                  <a:srgbClr val="434343"/>
                </a:solidFill>
                <a:latin typeface="DM Sans"/>
                <a:ea typeface="DM Sans"/>
                <a:cs typeface="DM Sans"/>
                <a:sym typeface="DM Sans"/>
              </a:rPr>
              <a:t>physical, cognitive, or emotional </a:t>
            </a:r>
            <a:r>
              <a:rPr lang="es-419" sz="1400">
                <a:solidFill>
                  <a:srgbClr val="434343"/>
                </a:solidFill>
                <a:latin typeface="DM Sans Medium"/>
                <a:ea typeface="DM Sans Medium"/>
                <a:cs typeface="DM Sans Medium"/>
                <a:sym typeface="DM Sans Medium"/>
              </a:rPr>
              <a:t>support.</a:t>
            </a:r>
            <a:endParaRPr sz="1400">
              <a:solidFill>
                <a:srgbClr val="434343"/>
              </a:solidFill>
              <a:latin typeface="DM Sans Medium"/>
              <a:ea typeface="DM Sans Medium"/>
              <a:cs typeface="DM Sans Medium"/>
              <a:sym typeface="DM Sans Medium"/>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solidFill>
                  <a:schemeClr val="lt1"/>
                </a:solidFill>
              </a:rPr>
              <a:t>‹#›</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18324" l="0" r="0" t="6819"/>
          <a:stretch/>
        </p:blipFill>
        <p:spPr>
          <a:xfrm>
            <a:off x="4670400" y="1115175"/>
            <a:ext cx="4350750" cy="2447300"/>
          </a:xfrm>
          <a:prstGeom prst="rect">
            <a:avLst/>
          </a:prstGeom>
          <a:noFill/>
          <a:ln>
            <a:noFill/>
          </a:ln>
        </p:spPr>
      </p:pic>
      <p:pic>
        <p:nvPicPr>
          <p:cNvPr id="69" name="Google Shape;69;p15"/>
          <p:cNvPicPr preferRelativeResize="0"/>
          <p:nvPr/>
        </p:nvPicPr>
        <p:blipFill rotWithShape="1">
          <a:blip r:embed="rId4">
            <a:alphaModFix/>
          </a:blip>
          <a:srcRect b="0" l="15259" r="25481" t="0"/>
          <a:stretch/>
        </p:blipFill>
        <p:spPr>
          <a:xfrm flipH="1">
            <a:off x="4559775" y="0"/>
            <a:ext cx="4572000" cy="5143501"/>
          </a:xfrm>
          <a:prstGeom prst="rect">
            <a:avLst/>
          </a:prstGeom>
          <a:noFill/>
          <a:ln>
            <a:noFill/>
          </a:ln>
        </p:spPr>
      </p:pic>
      <p:sp>
        <p:nvSpPr>
          <p:cNvPr id="70" name="Google Shape;70;p15"/>
          <p:cNvSpPr txBox="1"/>
          <p:nvPr>
            <p:ph idx="1" type="body"/>
          </p:nvPr>
        </p:nvSpPr>
        <p:spPr>
          <a:xfrm>
            <a:off x="311700" y="1198700"/>
            <a:ext cx="4350900" cy="5325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s-419" sz="1400">
                <a:solidFill>
                  <a:srgbClr val="434343"/>
                </a:solidFill>
                <a:latin typeface="DM Sans Medium"/>
                <a:ea typeface="DM Sans Medium"/>
                <a:cs typeface="DM Sans Medium"/>
                <a:sym typeface="DM Sans Medium"/>
              </a:rPr>
              <a:t>An </a:t>
            </a:r>
            <a:r>
              <a:rPr b="1" lang="es-419" sz="1400">
                <a:solidFill>
                  <a:srgbClr val="434343"/>
                </a:solidFill>
                <a:latin typeface="DM Sans"/>
                <a:ea typeface="DM Sans"/>
                <a:cs typeface="DM Sans"/>
                <a:sym typeface="DM Sans"/>
              </a:rPr>
              <a:t>increase </a:t>
            </a:r>
            <a:r>
              <a:rPr lang="es-419" sz="1400">
                <a:solidFill>
                  <a:srgbClr val="434343"/>
                </a:solidFill>
                <a:latin typeface="DM Sans Medium"/>
                <a:ea typeface="DM Sans Medium"/>
                <a:cs typeface="DM Sans Medium"/>
                <a:sym typeface="DM Sans Medium"/>
              </a:rPr>
              <a:t>in the aging population, </a:t>
            </a:r>
            <a:endParaRPr sz="1400">
              <a:solidFill>
                <a:srgbClr val="434343"/>
              </a:solidFill>
              <a:latin typeface="DM Sans Medium"/>
              <a:ea typeface="DM Sans Medium"/>
              <a:cs typeface="DM Sans Medium"/>
              <a:sym typeface="DM Sans Medium"/>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solidFill>
                  <a:schemeClr val="lt1"/>
                </a:solidFill>
              </a:rPr>
              <a:t>‹#›</a:t>
            </a:fld>
            <a:endParaRPr>
              <a:solidFill>
                <a:schemeClr val="lt1"/>
              </a:solidFill>
            </a:endParaRPr>
          </a:p>
        </p:txBody>
      </p:sp>
      <p:sp>
        <p:nvSpPr>
          <p:cNvPr id="72" name="Google Shape;72;p15"/>
          <p:cNvSpPr txBox="1"/>
          <p:nvPr>
            <p:ph idx="1" type="body"/>
          </p:nvPr>
        </p:nvSpPr>
        <p:spPr>
          <a:xfrm>
            <a:off x="311700" y="1563175"/>
            <a:ext cx="4350900" cy="553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s-419" sz="1400">
                <a:solidFill>
                  <a:srgbClr val="434343"/>
                </a:solidFill>
                <a:latin typeface="DM Sans Medium"/>
                <a:ea typeface="DM Sans Medium"/>
                <a:cs typeface="DM Sans Medium"/>
                <a:sym typeface="DM Sans Medium"/>
              </a:rPr>
              <a:t>combined with the </a:t>
            </a:r>
            <a:r>
              <a:rPr b="1" lang="es-419" sz="1400">
                <a:solidFill>
                  <a:srgbClr val="434343"/>
                </a:solidFill>
                <a:latin typeface="DM Sans"/>
                <a:ea typeface="DM Sans"/>
                <a:cs typeface="DM Sans"/>
                <a:sym typeface="DM Sans"/>
              </a:rPr>
              <a:t>shortage </a:t>
            </a:r>
            <a:r>
              <a:rPr lang="es-419" sz="1400">
                <a:solidFill>
                  <a:srgbClr val="434343"/>
                </a:solidFill>
                <a:latin typeface="DM Sans Medium"/>
                <a:ea typeface="DM Sans Medium"/>
                <a:cs typeface="DM Sans Medium"/>
                <a:sym typeface="DM Sans Medium"/>
              </a:rPr>
              <a:t>of nursing staff,</a:t>
            </a:r>
            <a:endParaRPr sz="1400">
              <a:solidFill>
                <a:srgbClr val="434343"/>
              </a:solidFill>
              <a:latin typeface="DM Sans Medium"/>
              <a:ea typeface="DM Sans Medium"/>
              <a:cs typeface="DM Sans Medium"/>
              <a:sym typeface="DM Sans Medium"/>
            </a:endParaRPr>
          </a:p>
        </p:txBody>
      </p:sp>
      <p:sp>
        <p:nvSpPr>
          <p:cNvPr id="73" name="Google Shape;73;p15"/>
          <p:cNvSpPr txBox="1"/>
          <p:nvPr>
            <p:ph idx="1" type="body"/>
          </p:nvPr>
        </p:nvSpPr>
        <p:spPr>
          <a:xfrm>
            <a:off x="311700" y="1954725"/>
            <a:ext cx="4350900" cy="8682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s-419" sz="1400">
                <a:solidFill>
                  <a:srgbClr val="434343"/>
                </a:solidFill>
                <a:latin typeface="DM Sans Medium"/>
                <a:ea typeface="DM Sans Medium"/>
                <a:cs typeface="DM Sans Medium"/>
                <a:sym typeface="DM Sans Medium"/>
              </a:rPr>
              <a:t>makes the increasing need for care one of the main </a:t>
            </a:r>
            <a:r>
              <a:rPr b="1" lang="es-419" sz="1400">
                <a:solidFill>
                  <a:srgbClr val="434343"/>
                </a:solidFill>
                <a:latin typeface="DM Sans"/>
                <a:ea typeface="DM Sans"/>
                <a:cs typeface="DM Sans"/>
                <a:sym typeface="DM Sans"/>
              </a:rPr>
              <a:t>humanitarian challenges of the future.</a:t>
            </a:r>
            <a:endParaRPr b="1" sz="1400">
              <a:solidFill>
                <a:srgbClr val="434343"/>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255675" y="1170124"/>
            <a:ext cx="8632650" cy="3227475"/>
          </a:xfrm>
          <a:prstGeom prst="rect">
            <a:avLst/>
          </a:prstGeom>
          <a:noFill/>
          <a:ln>
            <a:noFill/>
          </a:ln>
        </p:spPr>
      </p:pic>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434343"/>
                </a:solidFill>
                <a:latin typeface="DM Sans Medium"/>
                <a:ea typeface="DM Sans Medium"/>
                <a:cs typeface="DM Sans Medium"/>
                <a:sym typeface="DM Sans Medium"/>
              </a:rPr>
              <a:t>Classification</a:t>
            </a:r>
            <a:endParaRPr>
              <a:solidFill>
                <a:srgbClr val="434343"/>
              </a:solidFill>
              <a:latin typeface="DM Sans Medium"/>
              <a:ea typeface="DM Sans Medium"/>
              <a:cs typeface="DM Sans Medium"/>
              <a:sym typeface="DM Sans Medium"/>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pic>
        <p:nvPicPr>
          <p:cNvPr id="86" name="Google Shape;86;p17"/>
          <p:cNvPicPr preferRelativeResize="0"/>
          <p:nvPr/>
        </p:nvPicPr>
        <p:blipFill rotWithShape="1">
          <a:blip r:embed="rId3">
            <a:alphaModFix/>
          </a:blip>
          <a:srcRect b="0" l="24007" r="16581" t="0"/>
          <a:stretch/>
        </p:blipFill>
        <p:spPr>
          <a:xfrm>
            <a:off x="813675" y="1517300"/>
            <a:ext cx="2281800" cy="2160000"/>
          </a:xfrm>
          <a:prstGeom prst="roundRect">
            <a:avLst>
              <a:gd fmla="val 4572" name="adj"/>
            </a:avLst>
          </a:prstGeom>
          <a:noFill/>
          <a:ln>
            <a:noFill/>
          </a:ln>
        </p:spPr>
      </p:pic>
      <p:sp>
        <p:nvSpPr>
          <p:cNvPr id="87" name="Google Shape;87;p17"/>
          <p:cNvSpPr txBox="1"/>
          <p:nvPr/>
        </p:nvSpPr>
        <p:spPr>
          <a:xfrm>
            <a:off x="813600" y="3840175"/>
            <a:ext cx="228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solidFill>
                  <a:srgbClr val="434343"/>
                </a:solidFill>
                <a:latin typeface="DM Sans"/>
                <a:ea typeface="DM Sans"/>
                <a:cs typeface="DM Sans"/>
                <a:sym typeface="DM Sans"/>
              </a:rPr>
              <a:t>Supportive</a:t>
            </a:r>
            <a:endParaRPr>
              <a:solidFill>
                <a:srgbClr val="434343"/>
              </a:solidFill>
              <a:latin typeface="DM Sans"/>
              <a:ea typeface="DM Sans"/>
              <a:cs typeface="DM Sans"/>
              <a:sym typeface="DM Sans"/>
            </a:endParaRPr>
          </a:p>
        </p:txBody>
      </p:sp>
      <p:sp>
        <p:nvSpPr>
          <p:cNvPr id="88" name="Google Shape;88;p17"/>
          <p:cNvSpPr txBox="1"/>
          <p:nvPr/>
        </p:nvSpPr>
        <p:spPr>
          <a:xfrm>
            <a:off x="3480600" y="3840175"/>
            <a:ext cx="224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solidFill>
                  <a:srgbClr val="434343"/>
                </a:solidFill>
                <a:latin typeface="DM Sans"/>
                <a:ea typeface="DM Sans"/>
                <a:cs typeface="DM Sans"/>
                <a:sym typeface="DM Sans"/>
              </a:rPr>
              <a:t>Wearable Robotics</a:t>
            </a:r>
            <a:endParaRPr>
              <a:solidFill>
                <a:srgbClr val="434343"/>
              </a:solidFill>
              <a:latin typeface="DM Sans"/>
              <a:ea typeface="DM Sans"/>
              <a:cs typeface="DM Sans"/>
              <a:sym typeface="DM Sans"/>
            </a:endParaRPr>
          </a:p>
        </p:txBody>
      </p:sp>
      <p:sp>
        <p:nvSpPr>
          <p:cNvPr id="89" name="Google Shape;89;p17"/>
          <p:cNvSpPr txBox="1"/>
          <p:nvPr/>
        </p:nvSpPr>
        <p:spPr>
          <a:xfrm>
            <a:off x="813600" y="868375"/>
            <a:ext cx="228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rgbClr val="434343"/>
                </a:solidFill>
                <a:latin typeface="DM Sans"/>
                <a:ea typeface="DM Sans"/>
                <a:cs typeface="DM Sans"/>
                <a:sym typeface="DM Sans"/>
              </a:rPr>
              <a:t>TUG</a:t>
            </a:r>
            <a:endParaRPr b="1" sz="1800">
              <a:solidFill>
                <a:srgbClr val="434343"/>
              </a:solidFill>
              <a:latin typeface="DM Sans"/>
              <a:ea typeface="DM Sans"/>
              <a:cs typeface="DM Sans"/>
              <a:sym typeface="DM Sans"/>
            </a:endParaRPr>
          </a:p>
        </p:txBody>
      </p:sp>
      <p:sp>
        <p:nvSpPr>
          <p:cNvPr id="90" name="Google Shape;90;p17"/>
          <p:cNvSpPr txBox="1"/>
          <p:nvPr/>
        </p:nvSpPr>
        <p:spPr>
          <a:xfrm>
            <a:off x="3567075" y="868375"/>
            <a:ext cx="2049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rgbClr val="434343"/>
                </a:solidFill>
                <a:latin typeface="DM Sans"/>
                <a:ea typeface="DM Sans"/>
                <a:cs typeface="DM Sans"/>
                <a:sym typeface="DM Sans"/>
              </a:rPr>
              <a:t>Robot Suit Hal</a:t>
            </a:r>
            <a:endParaRPr b="1" sz="1800">
              <a:solidFill>
                <a:srgbClr val="434343"/>
              </a:solidFill>
              <a:latin typeface="DM Sans"/>
              <a:ea typeface="DM Sans"/>
              <a:cs typeface="DM Sans"/>
              <a:sym typeface="DM Sans"/>
            </a:endParaRPr>
          </a:p>
        </p:txBody>
      </p:sp>
      <p:pic>
        <p:nvPicPr>
          <p:cNvPr descr="Yurina Care Robot" id="91" name="Google Shape;91;p17"/>
          <p:cNvPicPr preferRelativeResize="0"/>
          <p:nvPr/>
        </p:nvPicPr>
        <p:blipFill rotWithShape="1">
          <a:blip r:embed="rId4">
            <a:alphaModFix/>
          </a:blip>
          <a:srcRect b="0" l="16418" r="13297" t="0"/>
          <a:stretch/>
        </p:blipFill>
        <p:spPr>
          <a:xfrm>
            <a:off x="5972350" y="1517300"/>
            <a:ext cx="2280300" cy="2160000"/>
          </a:xfrm>
          <a:prstGeom prst="roundRect">
            <a:avLst>
              <a:gd fmla="val 4117" name="adj"/>
            </a:avLst>
          </a:prstGeom>
          <a:noFill/>
          <a:ln>
            <a:noFill/>
          </a:ln>
        </p:spPr>
      </p:pic>
      <p:sp>
        <p:nvSpPr>
          <p:cNvPr id="92" name="Google Shape;92;p17"/>
          <p:cNvSpPr txBox="1"/>
          <p:nvPr/>
        </p:nvSpPr>
        <p:spPr>
          <a:xfrm>
            <a:off x="5995200" y="3840175"/>
            <a:ext cx="228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solidFill>
                  <a:srgbClr val="434343"/>
                </a:solidFill>
                <a:latin typeface="DM Sans"/>
                <a:ea typeface="DM Sans"/>
                <a:cs typeface="DM Sans"/>
                <a:sym typeface="DM Sans"/>
              </a:rPr>
              <a:t>Cooperative</a:t>
            </a:r>
            <a:endParaRPr>
              <a:solidFill>
                <a:srgbClr val="434343"/>
              </a:solidFill>
              <a:latin typeface="DM Sans"/>
              <a:ea typeface="DM Sans"/>
              <a:cs typeface="DM Sans"/>
              <a:sym typeface="DM Sans"/>
            </a:endParaRPr>
          </a:p>
        </p:txBody>
      </p:sp>
      <p:sp>
        <p:nvSpPr>
          <p:cNvPr id="93" name="Google Shape;93;p17"/>
          <p:cNvSpPr txBox="1"/>
          <p:nvPr/>
        </p:nvSpPr>
        <p:spPr>
          <a:xfrm>
            <a:off x="5995200" y="868375"/>
            <a:ext cx="2248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rgbClr val="434343"/>
                </a:solidFill>
                <a:latin typeface="DM Sans"/>
                <a:ea typeface="DM Sans"/>
                <a:cs typeface="DM Sans"/>
                <a:sym typeface="DM Sans"/>
              </a:rPr>
              <a:t>Care Robot Yurina</a:t>
            </a:r>
            <a:endParaRPr b="1" sz="1800">
              <a:solidFill>
                <a:srgbClr val="434343"/>
              </a:solidFill>
              <a:latin typeface="DM Sans"/>
              <a:ea typeface="DM Sans"/>
              <a:cs typeface="DM Sans"/>
              <a:sym typeface="DM Sans"/>
            </a:endParaRPr>
          </a:p>
        </p:txBody>
      </p:sp>
      <p:pic>
        <p:nvPicPr>
          <p:cNvPr id="94" name="Google Shape;94;p17"/>
          <p:cNvPicPr preferRelativeResize="0"/>
          <p:nvPr/>
        </p:nvPicPr>
        <p:blipFill rotWithShape="1">
          <a:blip r:embed="rId5">
            <a:alphaModFix/>
          </a:blip>
          <a:srcRect b="0" l="0" r="1078" t="0"/>
          <a:stretch/>
        </p:blipFill>
        <p:spPr>
          <a:xfrm>
            <a:off x="3949875" y="1517300"/>
            <a:ext cx="1283400" cy="2160000"/>
          </a:xfrm>
          <a:prstGeom prst="roundRect">
            <a:avLst>
              <a:gd fmla="val 3881"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p:nvPr/>
        </p:nvSpPr>
        <p:spPr>
          <a:xfrm>
            <a:off x="5097253" y="1401900"/>
            <a:ext cx="3167700" cy="3077700"/>
          </a:xfrm>
          <a:prstGeom prst="roundRect">
            <a:avLst>
              <a:gd fmla="val 30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8"/>
          <p:cNvSpPr/>
          <p:nvPr/>
        </p:nvSpPr>
        <p:spPr>
          <a:xfrm>
            <a:off x="877566" y="1401900"/>
            <a:ext cx="3167700" cy="3077700"/>
          </a:xfrm>
          <a:prstGeom prst="roundRect">
            <a:avLst>
              <a:gd fmla="val 307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8"/>
          <p:cNvSpPr txBox="1"/>
          <p:nvPr>
            <p:ph type="title"/>
          </p:nvPr>
        </p:nvSpPr>
        <p:spPr>
          <a:xfrm>
            <a:off x="887550" y="829200"/>
            <a:ext cx="3167700" cy="5727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s-419">
                <a:solidFill>
                  <a:srgbClr val="434343"/>
                </a:solidFill>
                <a:latin typeface="DM Sans Medium"/>
                <a:ea typeface="DM Sans Medium"/>
                <a:cs typeface="DM Sans Medium"/>
                <a:sym typeface="DM Sans Medium"/>
              </a:rPr>
              <a:t>Advantages</a:t>
            </a:r>
            <a:r>
              <a:rPr lang="es-419"/>
              <a:t> </a:t>
            </a:r>
            <a:endParaRPr/>
          </a:p>
        </p:txBody>
      </p:sp>
      <p:sp>
        <p:nvSpPr>
          <p:cNvPr id="102" name="Google Shape;102;p18"/>
          <p:cNvSpPr txBox="1"/>
          <p:nvPr>
            <p:ph idx="1" type="body"/>
          </p:nvPr>
        </p:nvSpPr>
        <p:spPr>
          <a:xfrm>
            <a:off x="877513" y="1686363"/>
            <a:ext cx="3167700" cy="2510400"/>
          </a:xfrm>
          <a:prstGeom prst="rect">
            <a:avLst/>
          </a:prstGeom>
        </p:spPr>
        <p:txBody>
          <a:bodyPr anchorCtr="0" anchor="t" bIns="91425" lIns="91425" spcFirstLastPara="1" rIns="91425" wrap="square" tIns="91425">
            <a:noAutofit/>
          </a:bodyPr>
          <a:lstStyle/>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Improved Access to Healthcare.</a:t>
            </a:r>
            <a:endParaRPr sz="1200">
              <a:solidFill>
                <a:srgbClr val="434343"/>
              </a:solidFill>
              <a:latin typeface="DM Sans Medium"/>
              <a:ea typeface="DM Sans Medium"/>
              <a:cs typeface="DM Sans Medium"/>
              <a:sym typeface="DM Sans Medium"/>
            </a:endParaRPr>
          </a:p>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Continuous Monitoring.</a:t>
            </a:r>
            <a:endParaRPr sz="1200">
              <a:solidFill>
                <a:srgbClr val="434343"/>
              </a:solidFill>
              <a:latin typeface="DM Sans Medium"/>
              <a:ea typeface="DM Sans Medium"/>
              <a:cs typeface="DM Sans Medium"/>
              <a:sym typeface="DM Sans Medium"/>
            </a:endParaRPr>
          </a:p>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Infection R</a:t>
            </a:r>
            <a:r>
              <a:rPr lang="es-419" sz="1200">
                <a:solidFill>
                  <a:srgbClr val="434343"/>
                </a:solidFill>
                <a:latin typeface="DM Sans Medium"/>
                <a:ea typeface="DM Sans Medium"/>
                <a:cs typeface="DM Sans Medium"/>
                <a:sym typeface="DM Sans Medium"/>
              </a:rPr>
              <a:t>isk Reduction.</a:t>
            </a:r>
            <a:endParaRPr sz="1200">
              <a:solidFill>
                <a:srgbClr val="434343"/>
              </a:solidFill>
              <a:latin typeface="DM Sans Medium"/>
              <a:ea typeface="DM Sans Medium"/>
              <a:cs typeface="DM Sans Medium"/>
              <a:sym typeface="DM Sans Medium"/>
            </a:endParaRPr>
          </a:p>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Cost-effectiveness.</a:t>
            </a:r>
            <a:endParaRPr sz="1200">
              <a:solidFill>
                <a:srgbClr val="434343"/>
              </a:solidFill>
              <a:latin typeface="DM Sans Medium"/>
              <a:ea typeface="DM Sans Medium"/>
              <a:cs typeface="DM Sans Medium"/>
              <a:sym typeface="DM Sans Medium"/>
            </a:endParaRPr>
          </a:p>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Enhanced Resource Management</a:t>
            </a:r>
            <a:endParaRPr sz="1200">
              <a:solidFill>
                <a:srgbClr val="434343"/>
              </a:solidFill>
              <a:latin typeface="DM Sans Medium"/>
              <a:ea typeface="DM Sans Medium"/>
              <a:cs typeface="DM Sans Medium"/>
              <a:sym typeface="DM Sans Medium"/>
            </a:endParaRPr>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sp>
        <p:nvSpPr>
          <p:cNvPr id="104" name="Google Shape;104;p18"/>
          <p:cNvSpPr txBox="1"/>
          <p:nvPr>
            <p:ph type="title"/>
          </p:nvPr>
        </p:nvSpPr>
        <p:spPr>
          <a:xfrm>
            <a:off x="5098800" y="829200"/>
            <a:ext cx="3167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a:solidFill>
                  <a:srgbClr val="434343"/>
                </a:solidFill>
                <a:latin typeface="DM Sans Medium"/>
                <a:ea typeface="DM Sans Medium"/>
                <a:cs typeface="DM Sans Medium"/>
                <a:sym typeface="DM Sans Medium"/>
              </a:rPr>
              <a:t>Disadvantages</a:t>
            </a:r>
            <a:endParaRPr/>
          </a:p>
        </p:txBody>
      </p:sp>
      <p:sp>
        <p:nvSpPr>
          <p:cNvPr id="105" name="Google Shape;105;p18"/>
          <p:cNvSpPr txBox="1"/>
          <p:nvPr>
            <p:ph idx="1" type="body"/>
          </p:nvPr>
        </p:nvSpPr>
        <p:spPr>
          <a:xfrm>
            <a:off x="5098797" y="1686363"/>
            <a:ext cx="3167700" cy="2510400"/>
          </a:xfrm>
          <a:prstGeom prst="rect">
            <a:avLst/>
          </a:prstGeom>
        </p:spPr>
        <p:txBody>
          <a:bodyPr anchorCtr="0" anchor="t" bIns="91425" lIns="91425" spcFirstLastPara="1" rIns="91425" wrap="square" tIns="91425">
            <a:normAutofit/>
          </a:bodyPr>
          <a:lstStyle/>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Privacy Concerns.</a:t>
            </a:r>
            <a:endParaRPr sz="1200">
              <a:solidFill>
                <a:srgbClr val="434343"/>
              </a:solidFill>
              <a:latin typeface="DM Sans Medium"/>
              <a:ea typeface="DM Sans Medium"/>
              <a:cs typeface="DM Sans Medium"/>
              <a:sym typeface="DM Sans Medium"/>
            </a:endParaRPr>
          </a:p>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Security Issues.</a:t>
            </a:r>
            <a:endParaRPr sz="1200">
              <a:solidFill>
                <a:srgbClr val="434343"/>
              </a:solidFill>
              <a:latin typeface="DM Sans Medium"/>
              <a:ea typeface="DM Sans Medium"/>
              <a:cs typeface="DM Sans Medium"/>
              <a:sym typeface="DM Sans Medium"/>
            </a:endParaRPr>
          </a:p>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Ethical and Emotional Limitations.</a:t>
            </a:r>
            <a:endParaRPr sz="1200">
              <a:solidFill>
                <a:srgbClr val="434343"/>
              </a:solidFill>
              <a:latin typeface="DM Sans Medium"/>
              <a:ea typeface="DM Sans Medium"/>
              <a:cs typeface="DM Sans Medium"/>
              <a:sym typeface="DM Sans Medium"/>
            </a:endParaRPr>
          </a:p>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Accountability and Reliability.</a:t>
            </a:r>
            <a:endParaRPr sz="1200">
              <a:solidFill>
                <a:srgbClr val="434343"/>
              </a:solidFill>
              <a:latin typeface="DM Sans Medium"/>
              <a:ea typeface="DM Sans Medium"/>
              <a:cs typeface="DM Sans Medium"/>
              <a:sym typeface="DM Sans Medium"/>
            </a:endParaRPr>
          </a:p>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Psychological and Social Impact.</a:t>
            </a:r>
            <a:endParaRPr sz="1200">
              <a:solidFill>
                <a:srgbClr val="434343"/>
              </a:solidFill>
              <a:latin typeface="DM Sans Medium"/>
              <a:ea typeface="DM Sans Medium"/>
              <a:cs typeface="DM Sans Medium"/>
              <a:sym typeface="DM Sans Medium"/>
            </a:endParaRPr>
          </a:p>
          <a:p>
            <a:pPr indent="-171450" lvl="0" marL="360000" rtl="0" algn="l">
              <a:lnSpc>
                <a:spcPct val="200000"/>
              </a:lnSpc>
              <a:spcBef>
                <a:spcPts val="0"/>
              </a:spcBef>
              <a:spcAft>
                <a:spcPts val="0"/>
              </a:spcAft>
              <a:buClr>
                <a:srgbClr val="434343"/>
              </a:buClr>
              <a:buSzPts val="1200"/>
              <a:buFont typeface="DM Sans Medium"/>
              <a:buAutoNum type="arabicPeriod"/>
            </a:pPr>
            <a:r>
              <a:rPr lang="es-419" sz="1200">
                <a:solidFill>
                  <a:srgbClr val="434343"/>
                </a:solidFill>
                <a:latin typeface="DM Sans Medium"/>
                <a:ea typeface="DM Sans Medium"/>
                <a:cs typeface="DM Sans Medium"/>
                <a:sym typeface="DM Sans Medium"/>
              </a:rPr>
              <a:t>Technical Failures.</a:t>
            </a:r>
            <a:endParaRPr sz="1200">
              <a:solidFill>
                <a:srgbClr val="434343"/>
              </a:solidFill>
              <a:latin typeface="DM Sans Medium"/>
              <a:ea typeface="DM Sans Medium"/>
              <a:cs typeface="DM Sans Medium"/>
              <a:sym typeface="DM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pic>
        <p:nvPicPr>
          <p:cNvPr id="111" name="Google Shape;111;p19"/>
          <p:cNvPicPr preferRelativeResize="0"/>
          <p:nvPr/>
        </p:nvPicPr>
        <p:blipFill rotWithShape="1">
          <a:blip r:embed="rId3">
            <a:alphaModFix/>
          </a:blip>
          <a:srcRect b="6428" l="0" r="46314" t="39509"/>
          <a:stretch/>
        </p:blipFill>
        <p:spPr>
          <a:xfrm>
            <a:off x="4600836" y="638851"/>
            <a:ext cx="3425774" cy="1330125"/>
          </a:xfrm>
          <a:prstGeom prst="rect">
            <a:avLst/>
          </a:prstGeom>
          <a:noFill/>
          <a:ln>
            <a:noFill/>
          </a:ln>
        </p:spPr>
      </p:pic>
      <p:pic>
        <p:nvPicPr>
          <p:cNvPr id="112" name="Google Shape;112;p19"/>
          <p:cNvPicPr preferRelativeResize="0"/>
          <p:nvPr/>
        </p:nvPicPr>
        <p:blipFill>
          <a:blip r:embed="rId4">
            <a:alphaModFix/>
          </a:blip>
          <a:stretch>
            <a:fillRect/>
          </a:stretch>
        </p:blipFill>
        <p:spPr>
          <a:xfrm>
            <a:off x="461062" y="2299412"/>
            <a:ext cx="2733900" cy="2205226"/>
          </a:xfrm>
          <a:prstGeom prst="rect">
            <a:avLst/>
          </a:prstGeom>
          <a:noFill/>
          <a:ln>
            <a:noFill/>
          </a:ln>
        </p:spPr>
      </p:pic>
      <p:pic>
        <p:nvPicPr>
          <p:cNvPr id="113" name="Google Shape;113;p19"/>
          <p:cNvPicPr preferRelativeResize="0"/>
          <p:nvPr/>
        </p:nvPicPr>
        <p:blipFill>
          <a:blip r:embed="rId5">
            <a:alphaModFix/>
          </a:blip>
          <a:stretch>
            <a:fillRect/>
          </a:stretch>
        </p:blipFill>
        <p:spPr>
          <a:xfrm>
            <a:off x="3194975" y="2299400"/>
            <a:ext cx="2702376" cy="1864500"/>
          </a:xfrm>
          <a:prstGeom prst="rect">
            <a:avLst/>
          </a:prstGeom>
          <a:noFill/>
          <a:ln>
            <a:noFill/>
          </a:ln>
        </p:spPr>
      </p:pic>
      <p:pic>
        <p:nvPicPr>
          <p:cNvPr id="114" name="Google Shape;114;p19"/>
          <p:cNvPicPr preferRelativeResize="0"/>
          <p:nvPr/>
        </p:nvPicPr>
        <p:blipFill>
          <a:blip r:embed="rId6">
            <a:alphaModFix/>
          </a:blip>
          <a:stretch>
            <a:fillRect/>
          </a:stretch>
        </p:blipFill>
        <p:spPr>
          <a:xfrm>
            <a:off x="5936851" y="2299399"/>
            <a:ext cx="2809698" cy="1330125"/>
          </a:xfrm>
          <a:prstGeom prst="rect">
            <a:avLst/>
          </a:prstGeom>
          <a:noFill/>
          <a:ln>
            <a:noFill/>
          </a:ln>
        </p:spPr>
      </p:pic>
      <p:pic>
        <p:nvPicPr>
          <p:cNvPr id="115" name="Google Shape;115;p19"/>
          <p:cNvPicPr preferRelativeResize="0"/>
          <p:nvPr/>
        </p:nvPicPr>
        <p:blipFill rotWithShape="1">
          <a:blip r:embed="rId3">
            <a:alphaModFix/>
          </a:blip>
          <a:srcRect b="67886" l="1803" r="50847" t="6586"/>
          <a:stretch/>
        </p:blipFill>
        <p:spPr>
          <a:xfrm>
            <a:off x="1117387" y="692700"/>
            <a:ext cx="3425774" cy="712125"/>
          </a:xfrm>
          <a:prstGeom prst="rect">
            <a:avLst/>
          </a:prstGeom>
          <a:noFill/>
          <a:ln>
            <a:noFill/>
          </a:ln>
        </p:spPr>
      </p:pic>
      <p:pic>
        <p:nvPicPr>
          <p:cNvPr id="116" name="Google Shape;116;p19"/>
          <p:cNvPicPr preferRelativeResize="0"/>
          <p:nvPr/>
        </p:nvPicPr>
        <p:blipFill>
          <a:blip r:embed="rId7">
            <a:alphaModFix amt="60000"/>
          </a:blip>
          <a:stretch>
            <a:fillRect/>
          </a:stretch>
        </p:blipFill>
        <p:spPr>
          <a:xfrm>
            <a:off x="461075" y="2299400"/>
            <a:ext cx="2340276" cy="2250650"/>
          </a:xfrm>
          <a:prstGeom prst="rect">
            <a:avLst/>
          </a:prstGeom>
          <a:noFill/>
          <a:ln>
            <a:noFill/>
          </a:ln>
        </p:spPr>
      </p:pic>
      <p:pic>
        <p:nvPicPr>
          <p:cNvPr id="117" name="Google Shape;117;p19"/>
          <p:cNvPicPr preferRelativeResize="0"/>
          <p:nvPr/>
        </p:nvPicPr>
        <p:blipFill>
          <a:blip r:embed="rId7">
            <a:alphaModFix amt="60000"/>
          </a:blip>
          <a:stretch>
            <a:fillRect/>
          </a:stretch>
        </p:blipFill>
        <p:spPr>
          <a:xfrm>
            <a:off x="5936850" y="2299400"/>
            <a:ext cx="2440950" cy="1330125"/>
          </a:xfrm>
          <a:prstGeom prst="rect">
            <a:avLst/>
          </a:prstGeom>
          <a:noFill/>
          <a:ln>
            <a:noFill/>
          </a:ln>
        </p:spPr>
      </p:pic>
      <p:pic>
        <p:nvPicPr>
          <p:cNvPr id="118" name="Google Shape;118;p19"/>
          <p:cNvPicPr preferRelativeResize="0"/>
          <p:nvPr/>
        </p:nvPicPr>
        <p:blipFill>
          <a:blip r:embed="rId7">
            <a:alphaModFix amt="60000"/>
          </a:blip>
          <a:stretch>
            <a:fillRect/>
          </a:stretch>
        </p:blipFill>
        <p:spPr>
          <a:xfrm>
            <a:off x="3199125" y="3551525"/>
            <a:ext cx="2440950" cy="61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419"/>
              <a:t>References</a:t>
            </a:r>
            <a:endParaRPr/>
          </a:p>
        </p:txBody>
      </p:sp>
      <p:sp>
        <p:nvSpPr>
          <p:cNvPr id="124" name="Google Shape;12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s-419" sz="1400"/>
              <a:t>Nieto Agraz C, Pfingsthorn M, Gliesche P, Eichelberg M and Hein A (2022) A Survey of Robotic Systems for Nursing Care. Front. Robot. AI 9:832248. doi:10.3389/frobt.2022.832248</a:t>
            </a:r>
            <a:endParaRPr sz="1400"/>
          </a:p>
        </p:txBody>
      </p:sp>
      <p:sp>
        <p:nvSpPr>
          <p:cNvPr id="125" name="Google Shape;12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419"/>
              <a:t>The End</a:t>
            </a:r>
            <a:endParaRPr/>
          </a:p>
          <a:p>
            <a:pPr indent="0" lvl="0" marL="0" rtl="0" algn="ctr">
              <a:spcBef>
                <a:spcPts val="0"/>
              </a:spcBef>
              <a:spcAft>
                <a:spcPts val="0"/>
              </a:spcAft>
              <a:buNone/>
            </a:pPr>
            <a:r>
              <a:rPr lang="es-419"/>
              <a:t>Thank you!</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s-419"/>
              <a:t>Janine </a:t>
            </a:r>
            <a:r>
              <a:rPr lang="es-419"/>
              <a:t>💖</a:t>
            </a:r>
            <a:endParaRPr/>
          </a:p>
        </p:txBody>
      </p:sp>
      <p:sp>
        <p:nvSpPr>
          <p:cNvPr id="131" name="Google Shape;13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